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5" r:id="rId2"/>
    <p:sldMasterId id="2147483718" r:id="rId3"/>
    <p:sldMasterId id="2147483685" r:id="rId4"/>
    <p:sldMasterId id="2147483673" r:id="rId5"/>
    <p:sldMasterId id="2147483699" r:id="rId6"/>
    <p:sldMasterId id="2147483731" r:id="rId7"/>
    <p:sldMasterId id="2147483743" r:id="rId8"/>
  </p:sldMasterIdLst>
  <p:notesMasterIdLst>
    <p:notesMasterId r:id="rId30"/>
  </p:notesMasterIdLst>
  <p:handoutMasterIdLst>
    <p:handoutMasterId r:id="rId31"/>
  </p:handoutMasterIdLst>
  <p:sldIdLst>
    <p:sldId id="262" r:id="rId9"/>
    <p:sldId id="272" r:id="rId10"/>
    <p:sldId id="273" r:id="rId11"/>
    <p:sldId id="274" r:id="rId12"/>
    <p:sldId id="275" r:id="rId13"/>
    <p:sldId id="276" r:id="rId14"/>
    <p:sldId id="283" r:id="rId15"/>
    <p:sldId id="284" r:id="rId16"/>
    <p:sldId id="271" r:id="rId17"/>
    <p:sldId id="280" r:id="rId18"/>
    <p:sldId id="282" r:id="rId19"/>
    <p:sldId id="295" r:id="rId20"/>
    <p:sldId id="296" r:id="rId21"/>
    <p:sldId id="290" r:id="rId22"/>
    <p:sldId id="286" r:id="rId23"/>
    <p:sldId id="291" r:id="rId24"/>
    <p:sldId id="294" r:id="rId25"/>
    <p:sldId id="288" r:id="rId26"/>
    <p:sldId id="292" r:id="rId27"/>
    <p:sldId id="293" r:id="rId28"/>
    <p:sldId id="278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4" autoAdjust="0"/>
    <p:restoredTop sz="99208" autoAdjust="0"/>
  </p:normalViewPr>
  <p:slideViewPr>
    <p:cSldViewPr>
      <p:cViewPr>
        <p:scale>
          <a:sx n="132" d="100"/>
          <a:sy n="132" d="100"/>
        </p:scale>
        <p:origin x="-97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30F8F-9F59-4EB2-871B-BB151E4D4B2E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F9504-7B84-4FF5-8FED-8F567BABF49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5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E52E-0B42-42A0-99C0-0CA146B36E9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C1C9E-C7D7-4549-BBCE-C3A99EDB1D3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048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D0702-4334-4453-B2FE-8C0AA57130D4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79463"/>
            <a:ext cx="4868863" cy="36528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05" y="4745651"/>
            <a:ext cx="4981868" cy="452558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D0702-4334-4453-B2FE-8C0AA57130D4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79463"/>
            <a:ext cx="4868863" cy="36528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05" y="4745651"/>
            <a:ext cx="4981868" cy="452558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8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4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1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D0702-4334-4453-B2FE-8C0AA57130D4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79463"/>
            <a:ext cx="4868863" cy="36528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05" y="4745651"/>
            <a:ext cx="4981868" cy="452558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452438" eaLnBrk="0" hangingPunct="0">
              <a:spcBef>
                <a:spcPct val="30000"/>
              </a:spcBef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24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22338" algn="l"/>
                <a:tab pos="1843088" algn="l"/>
                <a:tab pos="2765425" algn="l"/>
                <a:tab pos="3686175" algn="l"/>
                <a:tab pos="4608513" algn="l"/>
                <a:tab pos="5529263" algn="l"/>
                <a:tab pos="6451600" algn="l"/>
                <a:tab pos="7372350" algn="l"/>
                <a:tab pos="8294688" algn="l"/>
                <a:tab pos="9217025" algn="l"/>
                <a:tab pos="1013777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0D0702-4334-4453-B2FE-8C0AA57130D4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79463"/>
            <a:ext cx="4868863" cy="36528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105" y="4745651"/>
            <a:ext cx="4981868" cy="452558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5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en-US" sz="300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altLang="en-US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5/3/2017</a:t>
            </a:r>
            <a:endParaRPr lang="de-DE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743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207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56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1914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46088" y="1052513"/>
            <a:ext cx="8239125" cy="5605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2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1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2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5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5/3/2017</a:t>
            </a:r>
            <a:endParaRPr lang="de-DE" alt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2611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86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28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8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5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98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1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1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202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40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1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04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16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4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63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5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1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8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315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13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76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79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7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6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5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34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2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276872"/>
            <a:ext cx="8207375" cy="1080120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4355976" y="3933056"/>
            <a:ext cx="4312567" cy="1608584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40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4271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2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b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052736"/>
            <a:ext cx="8353425" cy="5105177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Fünfe</a:t>
            </a:r>
            <a:r>
              <a:rPr lang="en-US" noProof="0" dirty="0" smtClean="0"/>
              <a:t> bene</a:t>
            </a:r>
            <a:endParaRPr lang="en-US" noProof="0" dirty="0"/>
          </a:p>
        </p:txBody>
      </p:sp>
      <p:sp>
        <p:nvSpPr>
          <p:cNvPr id="6" name="Datumsplatzhalter 1"/>
          <p:cNvSpPr>
            <a:spLocks noGrp="1"/>
          </p:cNvSpPr>
          <p:nvPr>
            <p:ph type="dt" sz="half" idx="2"/>
          </p:nvPr>
        </p:nvSpPr>
        <p:spPr>
          <a:xfrm>
            <a:off x="1115616" y="5661248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971600" y="4941168"/>
            <a:ext cx="792162" cy="144463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839913"/>
            <a:ext cx="4104704" cy="43180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1844824"/>
            <a:ext cx="4104704" cy="4318000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5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Tite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4104704" cy="5105177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1052736"/>
            <a:ext cx="4104704" cy="5110088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6120680" cy="43180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60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2902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2276871"/>
            <a:ext cx="4104704" cy="3881041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2276872"/>
            <a:ext cx="4104704" cy="3885952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1"/>
          </p:nvPr>
        </p:nvSpPr>
        <p:spPr>
          <a:xfrm>
            <a:off x="395536" y="1772816"/>
            <a:ext cx="4104456" cy="49574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44008" y="1772816"/>
            <a:ext cx="4104456" cy="49574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Tite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9" y="1628800"/>
            <a:ext cx="4104704" cy="4529113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4644008" y="1628800"/>
            <a:ext cx="4104704" cy="4534024"/>
          </a:xfrm>
        </p:spPr>
        <p:txBody>
          <a:bodyPr/>
          <a:lstStyle/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1"/>
          </p:nvPr>
        </p:nvSpPr>
        <p:spPr>
          <a:xfrm>
            <a:off x="395536" y="980728"/>
            <a:ext cx="410445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Textplatzhalter 2"/>
          <p:cNvSpPr>
            <a:spLocks noGrp="1"/>
          </p:cNvSpPr>
          <p:nvPr>
            <p:ph type="body" idx="12"/>
          </p:nvPr>
        </p:nvSpPr>
        <p:spPr>
          <a:xfrm>
            <a:off x="4644008" y="980728"/>
            <a:ext cx="4104456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 smtClean="0"/>
              <a:t>Textmasterformat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2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6120680" cy="43180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1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4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1"/>
          <p:cNvSpPr txBox="1">
            <a:spLocks/>
          </p:cNvSpPr>
          <p:nvPr userDrawn="1"/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51521" y="404664"/>
            <a:ext cx="6120680" cy="431800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32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FCFD-FCD8-45C6-86F2-360CCF2AAEE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7" y="4509120"/>
            <a:ext cx="8207375" cy="1080120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690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69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8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0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6507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357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68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9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706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291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2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737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0" y="33972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00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Deutscher Wetterdienst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23" descr="DWD-BiWoCl-22-rgb_kor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468313" y="5734050"/>
            <a:ext cx="82073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de-DE" noProof="0" smtClean="0"/>
              <a:t>Titelmasterformat bearbeiten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68313" y="6165850"/>
            <a:ext cx="8207375" cy="5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6119084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40878326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0903774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4844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34205921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996334796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63318639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539750" y="6581775"/>
            <a:ext cx="7704658" cy="207963"/>
          </a:xfrm>
        </p:spPr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 dirty="0" smtClean="0"/>
              <a:t>GODEX Data Exchange Meeting 		</a:t>
            </a:r>
            <a:r>
              <a:rPr lang="de-DE" b="1" dirty="0" smtClean="0"/>
              <a:t>Alexander Cress		New Delhi 2018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6938975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108585209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3984597809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271961378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de-DE"/>
              <a:t>APSDEU-12/NAEDEX-24 Data Exchange Meeting 	</a:t>
            </a:r>
            <a:r>
              <a:rPr lang="de-DE" b="1"/>
              <a:t>Alexander Cress</a:t>
            </a:r>
          </a:p>
        </p:txBody>
      </p:sp>
    </p:spTree>
    <p:extLst>
      <p:ext uri="{BB962C8B-B14F-4D97-AF65-F5344CB8AC3E}">
        <p14:creationId xmlns:p14="http://schemas.microsoft.com/office/powerpoint/2010/main" val="4247198384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771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0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5/3/2017</a:t>
            </a:r>
            <a:endParaRPr lang="de-DE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6336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86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21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6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376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77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60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540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39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99592" y="3356992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smtClean="0">
                <a:solidFill>
                  <a:srgbClr val="000000"/>
                </a:solidFill>
              </a:rPr>
              <a:t>5/3/2017</a:t>
            </a:r>
            <a:endParaRPr lang="de-DE" altLang="en-US" b="1" dirty="0">
              <a:solidFill>
                <a:srgbClr val="000000"/>
              </a:solidFill>
            </a:endParaRPr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0" name="Picture 28" descr="Bundesadler_klei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9" descr="DWD-BiWoCl-22-rgb_kor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0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7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716" r:id="rId13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2A0F1-40D1-4382-BC13-952031C0A4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E7150-A9CB-4C9F-973D-DE3A547A09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1756-C645-453E-B21B-9955BBC29CFF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1B63-0060-47DC-9B1E-C0CF867BF70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GODEX Meeting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AE7D6-6C97-496C-AED2-DEC33A9F4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96975"/>
            <a:ext cx="8353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dirty="0" err="1" smtClean="0"/>
              <a:t>Folienmasterformat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durch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Klicken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bearbeiten</a:t>
            </a:r>
            <a:endParaRPr lang="en-US" altLang="de-DE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844824"/>
            <a:ext cx="835342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dirty="0" err="1" smtClean="0"/>
              <a:t>Textmasterformate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durch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Klicken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bearbeiten</a:t>
            </a:r>
            <a:endParaRPr lang="en-US" altLang="de-DE" noProof="0" dirty="0" smtClean="0"/>
          </a:p>
          <a:p>
            <a:pPr lvl="1"/>
            <a:r>
              <a:rPr lang="en-US" altLang="de-DE" noProof="0" dirty="0" err="1" smtClean="0"/>
              <a:t>Zweite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  <a:p>
            <a:pPr lvl="2"/>
            <a:r>
              <a:rPr lang="en-US" altLang="de-DE" noProof="0" dirty="0" err="1" smtClean="0"/>
              <a:t>Dritte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  <a:p>
            <a:pPr lvl="3"/>
            <a:r>
              <a:rPr lang="en-US" altLang="de-DE" noProof="0" dirty="0" err="1" smtClean="0"/>
              <a:t>Vierte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  <a:p>
            <a:pPr lvl="4"/>
            <a:r>
              <a:rPr lang="en-US" altLang="de-DE" noProof="0" dirty="0" err="1" smtClean="0"/>
              <a:t>Fünfte</a:t>
            </a:r>
            <a:r>
              <a:rPr lang="en-US" altLang="de-DE" noProof="0" dirty="0" smtClean="0"/>
              <a:t> </a:t>
            </a:r>
            <a:r>
              <a:rPr lang="en-US" altLang="de-DE" noProof="0" dirty="0" err="1" smtClean="0"/>
              <a:t>Ebene</a:t>
            </a:r>
            <a:endParaRPr lang="en-US" altLang="de-DE" noProof="0" dirty="0" smtClean="0"/>
          </a:p>
        </p:txBody>
      </p:sp>
      <p:pic>
        <p:nvPicPr>
          <p:cNvPr id="1029" name="Picture 28" descr="Bundesadler_klein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518656"/>
            <a:ext cx="324793" cy="3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23"/>
          <p:cNvSpPr>
            <a:spLocks noChangeShapeType="1"/>
          </p:cNvSpPr>
          <p:nvPr/>
        </p:nvSpPr>
        <p:spPr bwMode="auto">
          <a:xfrm>
            <a:off x="244475" y="6525344"/>
            <a:ext cx="8613775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88913"/>
            <a:ext cx="2295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/>
        </p:nvSpPr>
        <p:spPr bwMode="auto">
          <a:xfrm>
            <a:off x="244475" y="903288"/>
            <a:ext cx="86487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16416" y="6544644"/>
            <a:ext cx="465138" cy="2159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4458EC-DB41-4C0A-AC44-671E41035FB8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5"/>
          <p:cNvSpPr txBox="1">
            <a:spLocks noChangeArrowheads="1"/>
          </p:cNvSpPr>
          <p:nvPr/>
        </p:nvSpPr>
        <p:spPr>
          <a:xfrm>
            <a:off x="2123728" y="6519541"/>
            <a:ext cx="6120680" cy="248508"/>
          </a:xfrm>
          <a:prstGeom prst="rect">
            <a:avLst/>
          </a:prstGeo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anne.walter@dwd.de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55576" y="6539561"/>
            <a:ext cx="1080120" cy="208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5/3/2017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4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697" r:id="rId8"/>
    <p:sldLayoutId id="2147483698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857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1200150" indent="-2857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4pPr>
      <a:lvl5pPr marL="2114550" indent="-285750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5/3/2017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GODEX Meeting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9069-DBAD-4CB2-A35C-A1F259D42D6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/>
          <p:cNvSpPr>
            <a:spLocks noChangeArrowheads="1"/>
          </p:cNvSpPr>
          <p:nvPr userDrawn="1"/>
        </p:nvSpPr>
        <p:spPr bwMode="auto">
          <a:xfrm>
            <a:off x="8377238" y="6381750"/>
            <a:ext cx="309562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9750" y="6581775"/>
            <a:ext cx="71993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cs typeface="Arial" pitchFamily="34" charset="0"/>
              </a:rPr>
              <a:t>APSDEU-12/NAEDEX-24 Data Exchange Meeting 	</a:t>
            </a:r>
            <a:r>
              <a:rPr lang="de-DE" b="1">
                <a:cs typeface="Arial" pitchFamily="34" charset="0"/>
              </a:rPr>
              <a:t>Alexander Cress</a:t>
            </a:r>
          </a:p>
        </p:txBody>
      </p:sp>
      <p:sp>
        <p:nvSpPr>
          <p:cNvPr id="2052" name="Line 20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53" name="Line 23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222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054" name="Picture 28" descr="Bundesadler_klei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645953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DWD-BiWoCl-22-rgb_kor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2875"/>
            <a:ext cx="30051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8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BFFC8-F43C-42A8-9EB9-C403FA7A3581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F226-9101-48FF-A976-704D37B6138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3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07950" y="1268413"/>
            <a:ext cx="87852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de-DE" altLang="en-US" sz="3200" b="1" dirty="0" smtClean="0">
                <a:solidFill>
                  <a:schemeClr val="accent1"/>
                </a:solidFill>
              </a:rPr>
              <a:t>GODEX</a:t>
            </a:r>
            <a:endParaRPr lang="en-US" altLang="en-US" sz="32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3200" b="1" dirty="0">
                <a:solidFill>
                  <a:schemeClr val="accent1"/>
                </a:solidFill>
              </a:rPr>
              <a:t> Data Exchange Meeting 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(New </a:t>
            </a:r>
            <a:r>
              <a:rPr lang="en-US" altLang="en-US" sz="3200" b="1" dirty="0" err="1" smtClean="0">
                <a:solidFill>
                  <a:schemeClr val="accent1"/>
                </a:solidFill>
              </a:rPr>
              <a:t>Dehli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 2018)</a:t>
            </a:r>
            <a:endParaRPr lang="en-US" altLang="en-US" sz="3200" b="1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</a:rPr>
              <a:t>Deutscher</a:t>
            </a:r>
            <a:r>
              <a:rPr lang="en-US" altLang="en-US" b="1" dirty="0">
                <a:solidFill>
                  <a:schemeClr val="accent1"/>
                </a:solidFill>
              </a:rPr>
              <a:t> </a:t>
            </a:r>
            <a:r>
              <a:rPr lang="en-US" altLang="en-US" b="1" dirty="0" err="1">
                <a:solidFill>
                  <a:schemeClr val="accent1"/>
                </a:solidFill>
              </a:rPr>
              <a:t>Wetterdienst</a:t>
            </a:r>
            <a:r>
              <a:rPr lang="en-US" altLang="en-US" b="1" dirty="0">
                <a:solidFill>
                  <a:schemeClr val="accent1"/>
                </a:solidFill>
              </a:rPr>
              <a:t> (DWD) status report</a:t>
            </a:r>
            <a:r>
              <a:rPr lang="en-US" altLang="en-US" dirty="0">
                <a:solidFill>
                  <a:schemeClr val="accent1"/>
                </a:solidFill>
              </a:rPr>
              <a:t>  </a:t>
            </a: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eaLnBrk="1" hangingPunct="1"/>
            <a:endParaRPr lang="de-DE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1600" dirty="0"/>
              <a:t>Alexander Cress</a:t>
            </a:r>
          </a:p>
          <a:p>
            <a:pPr eaLnBrk="1" hangingPunct="1"/>
            <a:r>
              <a:rPr lang="en-US" altLang="en-US" sz="1600" dirty="0" err="1"/>
              <a:t>Deutscher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Wetterdienst</a:t>
            </a:r>
            <a:r>
              <a:rPr lang="en-US" altLang="en-US" sz="1600" dirty="0"/>
              <a:t>, Frankfurter </a:t>
            </a:r>
            <a:r>
              <a:rPr lang="en-US" altLang="en-US" sz="1600" dirty="0" err="1"/>
              <a:t>Strasse</a:t>
            </a:r>
            <a:r>
              <a:rPr lang="en-US" altLang="en-US" sz="1600" dirty="0"/>
              <a:t> 135, 6003 Offenbach am Main, Germany</a:t>
            </a:r>
          </a:p>
          <a:p>
            <a:pPr eaLnBrk="1" hangingPunct="1"/>
            <a:r>
              <a:rPr lang="en-US" altLang="en-US" sz="1600" dirty="0"/>
              <a:t>alexander.cress@dwd.de</a:t>
            </a:r>
            <a:endParaRPr lang="en-GB" altLang="en-US" sz="1600" dirty="0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19113" y="5875338"/>
            <a:ext cx="7248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400" dirty="0" smtClean="0">
                <a:solidFill>
                  <a:schemeClr val="accent1"/>
                </a:solidFill>
              </a:rPr>
              <a:t>and </a:t>
            </a:r>
            <a:r>
              <a:rPr lang="de-DE" altLang="en-US" sz="1400" dirty="0">
                <a:solidFill>
                  <a:schemeClr val="accent1"/>
                </a:solidFill>
              </a:rPr>
              <a:t>Robin Faulwetter, Olaf Stiller</a:t>
            </a:r>
            <a:r>
              <a:rPr lang="de-DE" altLang="en-US" sz="1400" dirty="0" smtClean="0">
                <a:solidFill>
                  <a:schemeClr val="accent1"/>
                </a:solidFill>
              </a:rPr>
              <a:t>, Anne Walter, Stefanie Holbrook, Michael Bender.  </a:t>
            </a:r>
            <a:endParaRPr lang="de-DE" altLang="en-US" sz="1400" dirty="0">
              <a:solidFill>
                <a:schemeClr val="accent1"/>
              </a:solidFill>
            </a:endParaRPr>
          </a:p>
          <a:p>
            <a:pPr algn="l" eaLnBrk="1" hangingPunct="1"/>
            <a:r>
              <a:rPr lang="de-DE" altLang="en-US" sz="1400" dirty="0">
                <a:solidFill>
                  <a:schemeClr val="accent1"/>
                </a:solidFill>
              </a:rPr>
              <a:t>Andreas Rhodin, Harald Anlauf, Christina </a:t>
            </a:r>
            <a:r>
              <a:rPr lang="de-DE" altLang="en-US" sz="1400" dirty="0" smtClean="0">
                <a:solidFill>
                  <a:schemeClr val="accent1"/>
                </a:solidFill>
              </a:rPr>
              <a:t>Köpken-Watts, Kirstin </a:t>
            </a:r>
            <a:r>
              <a:rPr lang="de-DE" sz="1400" dirty="0" smtClean="0">
                <a:solidFill>
                  <a:schemeClr val="accent1"/>
                </a:solidFill>
              </a:rPr>
              <a:t>Raykova, Axel Hutt</a:t>
            </a:r>
            <a:r>
              <a:rPr lang="de-DE" altLang="en-US" sz="1400" dirty="0" smtClean="0">
                <a:solidFill>
                  <a:schemeClr val="accent1"/>
                </a:solidFill>
              </a:rPr>
              <a:t> </a:t>
            </a:r>
            <a:r>
              <a:rPr lang="de-DE" altLang="en-US" sz="1400" dirty="0">
                <a:solidFill>
                  <a:schemeClr val="accent1"/>
                </a:solidFill>
              </a:rPr>
              <a:t>etc…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1560" y="6597352"/>
            <a:ext cx="74168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GODEX Meeting				Alexander Cress			New Delhi 2018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086770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404664"/>
            <a:ext cx="813715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400" b="1" smtClean="0">
              <a:solidFill>
                <a:srgbClr val="2D4B9B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400" b="1" smtClean="0">
                <a:solidFill>
                  <a:srgbClr val="2D4B9B"/>
                </a:solidFill>
              </a:rPr>
              <a:t>Assimilation of further humidity sounders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1484"/>
            <a:ext cx="2831358" cy="205723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91889"/>
            <a:ext cx="2831358" cy="205723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94" y="4108074"/>
            <a:ext cx="2831358" cy="20572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78" y="1991889"/>
            <a:ext cx="2831358" cy="205723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06" y="4108074"/>
            <a:ext cx="2831358" cy="205723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6" y="1991889"/>
            <a:ext cx="2831358" cy="205723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419872" y="1124744"/>
            <a:ext cx="23042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000" b="1" smtClean="0">
              <a:solidFill>
                <a:srgbClr val="2D4B9B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000" b="1" smtClean="0">
                <a:solidFill>
                  <a:srgbClr val="2D4B9B"/>
                </a:solidFill>
              </a:rPr>
              <a:t>Statistics for MHS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560" y="1628478"/>
            <a:ext cx="23042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000" b="1" smtClean="0">
              <a:solidFill>
                <a:srgbClr val="2D4B9B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de-DE" altLang="de-DE" b="1" smtClean="0">
                <a:solidFill>
                  <a:srgbClr val="2D4B9B"/>
                </a:solidFill>
              </a:rPr>
              <a:t>GMI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491880" y="1628800"/>
            <a:ext cx="23042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000" b="1" smtClean="0">
              <a:solidFill>
                <a:srgbClr val="2D4B9B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de-DE" altLang="de-DE" b="1" smtClean="0">
                <a:solidFill>
                  <a:srgbClr val="2D4B9B"/>
                </a:solidFill>
              </a:rPr>
              <a:t>SAPHIR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228184" y="1628478"/>
            <a:ext cx="2304256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000" b="1" smtClean="0">
              <a:solidFill>
                <a:srgbClr val="2D4B9B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de-DE" altLang="de-DE" b="1" smtClean="0">
                <a:solidFill>
                  <a:srgbClr val="2D4B9B"/>
                </a:solidFill>
              </a:rPr>
              <a:t>MWHS2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14288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968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404664"/>
            <a:ext cx="813715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400" b="1" smtClean="0">
              <a:solidFill>
                <a:srgbClr val="2D4B9B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400" b="1" smtClean="0">
                <a:solidFill>
                  <a:srgbClr val="2D4B9B"/>
                </a:solidFill>
              </a:rPr>
              <a:t>Interchannels correlations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09401" y="1340768"/>
            <a:ext cx="374466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lnSpc>
                <a:spcPct val="150000"/>
              </a:lnSpc>
              <a:buClr>
                <a:srgbClr val="2D4B9B"/>
              </a:buClr>
              <a:buFont typeface="+mj-lt"/>
              <a:buAutoNum type="arabicParenR"/>
              <a:defRPr/>
            </a:pPr>
            <a:r>
              <a:rPr kumimoji="0" lang="en-US" altLang="de-DE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Interchannel</a:t>
            </a:r>
            <a:r>
              <a:rPr kumimoji="0" lang="en-US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correlations derived with </a:t>
            </a:r>
            <a:r>
              <a:rPr kumimoji="0" lang="en-US" altLang="de-DE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Desroziers</a:t>
            </a:r>
            <a:r>
              <a:rPr kumimoji="0" lang="en-US" altLang="de-DE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method and smallest eigenvalues are put to a threshold</a:t>
            </a:r>
            <a:endParaRPr kumimoji="0" lang="en-US" altLang="de-DE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52425" marR="0" lvl="0" indent="-352425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Tx/>
              <a:buFont typeface="+mj-lt"/>
              <a:buAutoNum type="arabicParenR"/>
              <a:tabLst/>
              <a:defRPr/>
            </a:pPr>
            <a:r>
              <a:rPr lang="en-US" altLang="de-DE" sz="1600" kern="0" dirty="0" smtClean="0">
                <a:solidFill>
                  <a:srgbClr val="000000"/>
                </a:solidFill>
                <a:latin typeface="Arial"/>
              </a:rPr>
              <a:t>First step: hyperspectral sounders (IASI currently)</a:t>
            </a:r>
          </a:p>
          <a:p>
            <a:pPr marL="352425" marR="0" lvl="0" indent="-352425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Tx/>
              <a:buFont typeface="+mj-lt"/>
              <a:buAutoNum type="arabicParenR"/>
              <a:tabLst/>
              <a:defRPr/>
            </a:pPr>
            <a:r>
              <a:rPr lang="en-US" altLang="de-DE" sz="1600" kern="0" dirty="0" smtClean="0">
                <a:solidFill>
                  <a:srgbClr val="000000"/>
                </a:solidFill>
                <a:latin typeface="Arial"/>
              </a:rPr>
              <a:t>Second step: MW humidity </a:t>
            </a:r>
            <a:r>
              <a:rPr lang="en-US" altLang="de-DE" sz="1600" kern="0" dirty="0" smtClean="0">
                <a:solidFill>
                  <a:srgbClr val="000000"/>
                </a:solidFill>
                <a:latin typeface="Arial"/>
              </a:rPr>
              <a:t>sounders</a:t>
            </a:r>
          </a:p>
          <a:p>
            <a:pPr marL="352425" marR="0" lvl="0" indent="-352425" algn="l" defTabSz="914400" rtl="0" eaLnBrk="1" fontAlgn="base" latinLnBrk="0" hangingPunct="1">
              <a:lnSpc>
                <a:spcPct val="150000"/>
              </a:lnSpc>
              <a:spcBef>
                <a:spcPct val="40000"/>
              </a:spcBef>
              <a:spcAft>
                <a:spcPct val="0"/>
              </a:spcAft>
              <a:buClr>
                <a:srgbClr val="2D4B9B"/>
              </a:buClr>
              <a:buSzTx/>
              <a:buFont typeface="+mj-lt"/>
              <a:buAutoNum type="arabicParenR"/>
              <a:tabLst/>
              <a:defRPr/>
            </a:pPr>
            <a:r>
              <a:rPr lang="de-DE" altLang="de-DE" sz="1600" kern="0" dirty="0" smtClean="0">
                <a:solidFill>
                  <a:srgbClr val="000000"/>
                </a:solidFill>
                <a:latin typeface="Arial"/>
              </a:rPr>
              <a:t>Third </a:t>
            </a:r>
            <a:r>
              <a:rPr lang="de-DE" altLang="de-DE" sz="1600" kern="0" dirty="0" err="1" smtClean="0">
                <a:solidFill>
                  <a:srgbClr val="000000"/>
                </a:solidFill>
                <a:latin typeface="Arial"/>
              </a:rPr>
              <a:t>step</a:t>
            </a:r>
            <a:r>
              <a:rPr lang="de-DE" altLang="de-DE" sz="1600" kern="0" dirty="0" smtClean="0">
                <a:solidFill>
                  <a:srgbClr val="000000"/>
                </a:solidFill>
                <a:latin typeface="Arial"/>
              </a:rPr>
              <a:t>: </a:t>
            </a:r>
            <a:r>
              <a:rPr lang="de-DE" altLang="de-DE" sz="1600" kern="0" dirty="0" err="1" smtClean="0">
                <a:solidFill>
                  <a:srgbClr val="000000"/>
                </a:solidFill>
                <a:latin typeface="Arial"/>
              </a:rPr>
              <a:t>Cris</a:t>
            </a:r>
            <a:r>
              <a:rPr lang="de-DE" altLang="de-DE" sz="1600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US" altLang="de-DE" sz="1600" kern="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59" y="1484784"/>
            <a:ext cx="4595837" cy="473371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8337" y="1052736"/>
            <a:ext cx="388209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400" b="1" smtClean="0">
              <a:solidFill>
                <a:srgbClr val="2D4B9B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de-DE" altLang="de-DE" b="1" smtClean="0">
                <a:solidFill>
                  <a:srgbClr val="2D4B9B"/>
                </a:solidFill>
              </a:rPr>
              <a:t>IASI interchannels correlations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6" y="6514288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046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978896" cy="706090"/>
          </a:xfrm>
        </p:spPr>
        <p:txBody>
          <a:bodyPr/>
          <a:lstStyle/>
          <a:p>
            <a:pPr lvl="0" algn="ctr" eaLnBrk="1" hangingPunct="1"/>
            <a:r>
              <a:rPr lang="de-DE" sz="2400" kern="1200" dirty="0">
                <a:solidFill>
                  <a:srgbClr val="2D4B9B"/>
                </a:solidFill>
                <a:ea typeface="+mn-ea"/>
                <a:cs typeface="Arial" pitchFamily="34" charset="0"/>
              </a:rPr>
              <a:t>NWP SAF – DWD </a:t>
            </a:r>
            <a:r>
              <a:rPr lang="de-DE" sz="2400" kern="1200" dirty="0" err="1">
                <a:solidFill>
                  <a:srgbClr val="2D4B9B"/>
                </a:solidFill>
                <a:ea typeface="+mn-ea"/>
                <a:cs typeface="Arial" pitchFamily="34" charset="0"/>
              </a:rPr>
              <a:t>cooperation</a:t>
            </a:r>
            <a:r>
              <a:rPr lang="de-DE" sz="2400" kern="1200" dirty="0">
                <a:solidFill>
                  <a:srgbClr val="2D4B9B"/>
                </a:solidFill>
                <a:ea typeface="+mn-ea"/>
                <a:cs typeface="Arial" pitchFamily="34" charset="0"/>
              </a:rPr>
              <a:t/>
            </a:r>
            <a:br>
              <a:rPr lang="de-DE" sz="2400" kern="1200" dirty="0">
                <a:solidFill>
                  <a:srgbClr val="2D4B9B"/>
                </a:solidFill>
                <a:ea typeface="+mn-ea"/>
                <a:cs typeface="Arial" pitchFamily="34" charset="0"/>
              </a:rPr>
            </a:br>
            <a:r>
              <a:rPr lang="de-DE" sz="2400" kern="1200" dirty="0" smtClean="0">
                <a:solidFill>
                  <a:srgbClr val="2D4B9B"/>
                </a:solidFill>
                <a:ea typeface="+mn-ea"/>
                <a:cs typeface="Arial" pitchFamily="34" charset="0"/>
              </a:rPr>
              <a:t>Observation </a:t>
            </a:r>
            <a:r>
              <a:rPr lang="de-DE" sz="2400" kern="1200" dirty="0" err="1" smtClean="0">
                <a:solidFill>
                  <a:srgbClr val="2D4B9B"/>
                </a:solidFill>
                <a:ea typeface="+mn-ea"/>
                <a:cs typeface="Arial" pitchFamily="34" charset="0"/>
              </a:rPr>
              <a:t>operator</a:t>
            </a:r>
            <a:r>
              <a:rPr lang="de-DE" sz="2400" kern="1200" dirty="0" smtClean="0">
                <a:solidFill>
                  <a:srgbClr val="2D4B9B"/>
                </a:solidFill>
                <a:ea typeface="+mn-ea"/>
                <a:cs typeface="Arial" pitchFamily="34" charset="0"/>
              </a:rPr>
              <a:t> MFASIS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520281"/>
          </a:xfrm>
        </p:spPr>
        <p:txBody>
          <a:bodyPr/>
          <a:lstStyle/>
          <a:p>
            <a:pPr marL="285750" lvl="0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i="1" kern="1200" dirty="0">
                <a:solidFill>
                  <a:srgbClr val="C00000"/>
                </a:solidFill>
              </a:rPr>
              <a:t>MFASIS (Method for </a:t>
            </a:r>
            <a:r>
              <a:rPr lang="en-US" i="1" kern="1200" dirty="0" err="1">
                <a:solidFill>
                  <a:srgbClr val="C00000"/>
                </a:solidFill>
              </a:rPr>
              <a:t>FAst</a:t>
            </a:r>
            <a:r>
              <a:rPr lang="en-US" i="1" kern="1200" dirty="0">
                <a:solidFill>
                  <a:srgbClr val="C00000"/>
                </a:solidFill>
              </a:rPr>
              <a:t> Satellite Image </a:t>
            </a:r>
            <a:r>
              <a:rPr lang="en-US" i="1" kern="1200" dirty="0" smtClean="0">
                <a:solidFill>
                  <a:srgbClr val="C00000"/>
                </a:solidFill>
              </a:rPr>
              <a:t>Simulation (Scheck 2016</a:t>
            </a:r>
            <a:r>
              <a:rPr lang="en-US" i="1" kern="1200" dirty="0" smtClean="0">
                <a:solidFill>
                  <a:srgbClr val="C00000"/>
                </a:solidFill>
              </a:rPr>
              <a:t>))</a:t>
            </a:r>
            <a:endParaRPr lang="en-US" i="1" kern="1200" dirty="0">
              <a:solidFill>
                <a:srgbClr val="C00000"/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</a:pPr>
            <a:endParaRPr lang="en-US" sz="900" i="1" kern="1200" dirty="0">
              <a:solidFill>
                <a:srgbClr val="C00000"/>
              </a:solidFill>
            </a:endParaRPr>
          </a:p>
          <a:p>
            <a:pPr marL="285750" lvl="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i="1" kern="1200" dirty="0">
                <a:solidFill>
                  <a:srgbClr val="C00000"/>
                </a:solidFill>
                <a:ea typeface="Calibri"/>
                <a:cs typeface="Times New Roman"/>
              </a:rPr>
              <a:t>Fast and accurate observation operator for simulating satellite images in the visible spectral range (0.6 micron, 0.8 micron), e.g. </a:t>
            </a:r>
            <a:r>
              <a:rPr lang="en-US" i="1" kern="1200" dirty="0" smtClean="0">
                <a:solidFill>
                  <a:srgbClr val="C00000"/>
                </a:solidFill>
                <a:ea typeface="Calibri"/>
                <a:cs typeface="Times New Roman"/>
              </a:rPr>
              <a:t>SEVIRI-VIS</a:t>
            </a:r>
          </a:p>
          <a:p>
            <a:pPr marL="285750" lvl="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de-DE" i="1" kern="1200" dirty="0" smtClean="0">
                <a:solidFill>
                  <a:srgbClr val="C00000"/>
                </a:solidFill>
                <a:cs typeface="Times New Roman"/>
              </a:rPr>
              <a:t>Assimilation of </a:t>
            </a:r>
            <a:r>
              <a:rPr lang="de-DE" i="1" kern="1200" dirty="0" err="1" smtClean="0">
                <a:solidFill>
                  <a:srgbClr val="C00000"/>
                </a:solidFill>
                <a:cs typeface="Times New Roman"/>
              </a:rPr>
              <a:t>reflections</a:t>
            </a:r>
            <a:r>
              <a:rPr lang="de-DE" i="1" kern="1200" dirty="0" smtClean="0">
                <a:solidFill>
                  <a:srgbClr val="C00000"/>
                </a:solidFill>
                <a:cs typeface="Times New Roman"/>
              </a:rPr>
              <a:t>  </a:t>
            </a:r>
            <a:r>
              <a:rPr lang="de-DE" i="1" kern="1200" dirty="0" err="1" smtClean="0">
                <a:solidFill>
                  <a:srgbClr val="C00000"/>
                </a:solidFill>
                <a:cs typeface="Times New Roman"/>
              </a:rPr>
              <a:t>possible</a:t>
            </a:r>
            <a:endParaRPr lang="de-DE" i="1" kern="1200" dirty="0" smtClean="0">
              <a:solidFill>
                <a:srgbClr val="C00000"/>
              </a:solidFill>
              <a:cs typeface="Times New Roman"/>
            </a:endParaRPr>
          </a:p>
          <a:p>
            <a:pPr marL="285750" lvl="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de-DE" i="1" kern="1200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</a:t>
            </a:r>
            <a:r>
              <a:rPr lang="de-DE" i="1" kern="1200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i="1" kern="1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multiple </a:t>
            </a:r>
            <a:r>
              <a:rPr lang="de-DE" i="1" kern="12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scattering</a:t>
            </a:r>
            <a:r>
              <a:rPr lang="de-DE" i="1" kern="1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de-DE" i="1" kern="12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shadow</a:t>
            </a:r>
            <a:r>
              <a:rPr lang="de-DE" i="1" kern="1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i="1" kern="12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effects</a:t>
            </a:r>
            <a:r>
              <a:rPr lang="de-DE" i="1" kern="1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i="1" kern="1200" dirty="0" err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included</a:t>
            </a:r>
            <a:endParaRPr lang="de-DE" i="1" kern="1200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r>
              <a:rPr lang="en-US" i="1" kern="1200" dirty="0">
                <a:solidFill>
                  <a:srgbClr val="C00000"/>
                </a:solidFill>
              </a:rPr>
              <a:t>DWD has integrated MFASIS to RTTOV in the framework of NWP-SAF</a:t>
            </a:r>
            <a:endParaRPr lang="en-US" i="1" kern="1200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lvl="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endParaRPr lang="de-DE" i="1" kern="1200" dirty="0" smtClean="0">
              <a:solidFill>
                <a:srgbClr val="C00000"/>
              </a:solidFill>
              <a:cs typeface="Times New Roman"/>
            </a:endParaRPr>
          </a:p>
          <a:p>
            <a:pPr marL="285750" lvl="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lvl="0" indent="-2857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 bwMode="auto">
          <a:xfrm>
            <a:off x="4068373" y="4446404"/>
            <a:ext cx="2376264" cy="176506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1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/>
              <a:t>Integrated </a:t>
            </a:r>
            <a:r>
              <a:rPr lang="de-DE" sz="1400" dirty="0" err="1" smtClean="0"/>
              <a:t>optical</a:t>
            </a:r>
            <a:r>
              <a:rPr lang="de-DE" sz="1400" dirty="0" smtClean="0"/>
              <a:t> </a:t>
            </a:r>
            <a:r>
              <a:rPr lang="de-DE" sz="1400" dirty="0" err="1" smtClean="0"/>
              <a:t>depth</a:t>
            </a:r>
            <a:endParaRPr lang="de-DE" sz="1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/>
              <a:t>effitive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de-DE" sz="1400" dirty="0" err="1" smtClean="0"/>
              <a:t>p</a:t>
            </a:r>
            <a:r>
              <a:rPr kumimoji="0" lang="de-D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artikel</a:t>
            </a:r>
            <a:r>
              <a:rPr kumimoji="0" 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radius</a:t>
            </a:r>
            <a:endParaRPr kumimoji="0" lang="de-D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/>
              <a:t>Albedo</a:t>
            </a:r>
            <a:endParaRPr kumimoji="0" lang="de-D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/>
              <a:t>Sun </a:t>
            </a:r>
            <a:r>
              <a:rPr lang="de-DE" sz="1400" dirty="0" err="1" smtClean="0"/>
              <a:t>zenit</a:t>
            </a:r>
            <a:r>
              <a:rPr lang="de-DE" sz="1400" dirty="0" smtClean="0"/>
              <a:t> angle </a:t>
            </a:r>
            <a:endParaRPr lang="de-DE" sz="1400" baseline="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/>
              <a:t>Satellite</a:t>
            </a:r>
            <a:r>
              <a:rPr lang="de-DE" sz="1400" dirty="0" smtClean="0"/>
              <a:t> </a:t>
            </a:r>
            <a:r>
              <a:rPr lang="de-DE" sz="1400" dirty="0" err="1" smtClean="0"/>
              <a:t>zenit</a:t>
            </a:r>
            <a:r>
              <a:rPr lang="de-DE" sz="1400" dirty="0" smtClean="0"/>
              <a:t> angle</a:t>
            </a:r>
            <a:endParaRPr kumimoji="0" lang="de-DE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/>
              <a:t>scattering</a:t>
            </a:r>
            <a:r>
              <a:rPr lang="de-DE" sz="1400" dirty="0" smtClean="0"/>
              <a:t> </a:t>
            </a:r>
            <a:r>
              <a:rPr lang="de-DE" sz="1400" baseline="0" dirty="0" smtClean="0"/>
              <a:t>angle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751692" y="4510861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Künstliches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Satellitenbild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283967" y="3973707"/>
            <a:ext cx="16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Look </a:t>
            </a:r>
            <a:r>
              <a:rPr lang="de-DE" dirty="0" err="1" smtClean="0"/>
              <a:t>Up</a:t>
            </a:r>
            <a:r>
              <a:rPr lang="de-DE" dirty="0" smtClean="0"/>
              <a:t> Table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179512" y="4498373"/>
            <a:ext cx="2376264" cy="1765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de-DE" sz="1400" dirty="0" err="1"/>
              <a:t>t</a:t>
            </a:r>
            <a:r>
              <a:rPr lang="de-DE" sz="1400" dirty="0" err="1" smtClean="0"/>
              <a:t>emperature</a:t>
            </a:r>
            <a:endParaRPr lang="de-DE" sz="1400" dirty="0"/>
          </a:p>
          <a:p>
            <a:pPr algn="ctr" eaLnBrk="0" hangingPunct="0"/>
            <a:r>
              <a:rPr lang="de-DE" sz="1400" dirty="0" err="1" smtClean="0"/>
              <a:t>pressure</a:t>
            </a:r>
            <a:endParaRPr lang="de-DE" sz="1400" dirty="0"/>
          </a:p>
          <a:p>
            <a:pPr algn="ctr" eaLnBrk="0" hangingPunct="0"/>
            <a:r>
              <a:rPr lang="de-DE" sz="1400" dirty="0" err="1"/>
              <a:t>s</a:t>
            </a:r>
            <a:r>
              <a:rPr lang="de-DE" sz="1400" dirty="0" err="1" smtClean="0"/>
              <a:t>pecific</a:t>
            </a:r>
            <a:r>
              <a:rPr lang="de-DE" sz="1400" dirty="0" smtClean="0"/>
              <a:t> </a:t>
            </a:r>
            <a:r>
              <a:rPr lang="de-DE" sz="1400" dirty="0" err="1" smtClean="0"/>
              <a:t>humidity</a:t>
            </a:r>
            <a:endParaRPr lang="de-DE" sz="1400" dirty="0"/>
          </a:p>
          <a:p>
            <a:pPr algn="ctr" eaLnBrk="0" hangingPunct="0"/>
            <a:r>
              <a:rPr lang="de-DE" sz="1400" dirty="0" err="1"/>
              <a:t>c</a:t>
            </a:r>
            <a:r>
              <a:rPr lang="de-DE" sz="1400" dirty="0" err="1" smtClean="0"/>
              <a:t>loud</a:t>
            </a:r>
            <a:r>
              <a:rPr lang="de-DE" sz="1400" dirty="0" smtClean="0"/>
              <a:t> </a:t>
            </a:r>
            <a:r>
              <a:rPr lang="de-DE" sz="1400" dirty="0" err="1" smtClean="0"/>
              <a:t>water</a:t>
            </a:r>
            <a:endParaRPr lang="de-DE" sz="1400" dirty="0"/>
          </a:p>
          <a:p>
            <a:pPr algn="ctr" eaLnBrk="0" hangingPunct="0"/>
            <a:r>
              <a:rPr lang="de-DE" sz="1400" dirty="0" err="1"/>
              <a:t>c</a:t>
            </a:r>
            <a:r>
              <a:rPr lang="de-DE" sz="1400" dirty="0" err="1" smtClean="0"/>
              <a:t>loud</a:t>
            </a:r>
            <a:r>
              <a:rPr lang="de-DE" sz="1400" dirty="0" smtClean="0"/>
              <a:t> </a:t>
            </a:r>
            <a:r>
              <a:rPr lang="de-DE" sz="1400" dirty="0" err="1" smtClean="0"/>
              <a:t>ice</a:t>
            </a:r>
            <a:endParaRPr lang="de-DE" sz="1400" dirty="0"/>
          </a:p>
          <a:p>
            <a:pPr algn="ctr" eaLnBrk="0" hangingPunct="0"/>
            <a:r>
              <a:rPr lang="de-DE" sz="1400" dirty="0" err="1" smtClean="0"/>
              <a:t>snow</a:t>
            </a:r>
            <a:endParaRPr lang="de-DE" sz="1400" dirty="0"/>
          </a:p>
          <a:p>
            <a:pPr algn="ctr" eaLnBrk="0" hangingPunct="0"/>
            <a:r>
              <a:rPr lang="de-DE" sz="1400" dirty="0" err="1"/>
              <a:t>c</a:t>
            </a:r>
            <a:r>
              <a:rPr lang="de-DE" sz="1400" dirty="0" err="1" smtClean="0"/>
              <a:t>loud</a:t>
            </a:r>
            <a:r>
              <a:rPr lang="de-DE" sz="1400" dirty="0" smtClean="0"/>
              <a:t> </a:t>
            </a:r>
            <a:r>
              <a:rPr lang="de-DE" sz="1400" dirty="0" err="1" smtClean="0"/>
              <a:t>cover</a:t>
            </a:r>
            <a:endParaRPr lang="de-DE" sz="14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/>
              <a:t>s</a:t>
            </a:r>
            <a:r>
              <a:rPr lang="de-DE" sz="1400" dirty="0" err="1" smtClean="0"/>
              <a:t>cattering</a:t>
            </a:r>
            <a:r>
              <a:rPr lang="de-DE" sz="1400" dirty="0" smtClean="0"/>
              <a:t>  </a:t>
            </a:r>
            <a:r>
              <a:rPr lang="de-DE" sz="1400" dirty="0" err="1" smtClean="0"/>
              <a:t>angel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9505" y="397557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 variables</a:t>
            </a:r>
            <a:endParaRPr lang="de-DE" dirty="0"/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2526808" y="5301208"/>
            <a:ext cx="151259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2526808" y="4834026"/>
            <a:ext cx="130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computation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err="1" smtClean="0"/>
              <a:t>dimensions</a:t>
            </a:r>
            <a:endParaRPr lang="de-DE" sz="1600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2" b="1920"/>
          <a:stretch/>
        </p:blipFill>
        <p:spPr>
          <a:xfrm>
            <a:off x="6876685" y="4399472"/>
            <a:ext cx="2139700" cy="1858929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473757" y="3973707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r>
              <a:rPr lang="de-DE" dirty="0" err="1" smtClean="0"/>
              <a:t>artifcial</a:t>
            </a:r>
            <a:r>
              <a:rPr lang="de-DE" dirty="0" smtClean="0"/>
              <a:t> </a:t>
            </a:r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/>
          </a:p>
        </p:txBody>
      </p:sp>
      <p:cxnSp>
        <p:nvCxnSpPr>
          <p:cNvPr id="29" name="Gerade Verbindung mit Pfeil 28"/>
          <p:cNvCxnSpPr>
            <a:stCxn id="9" idx="3"/>
          </p:cNvCxnSpPr>
          <p:nvPr/>
        </p:nvCxnSpPr>
        <p:spPr bwMode="auto">
          <a:xfrm>
            <a:off x="6444637" y="5328938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9" y="6525344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219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360" r="2014" b="4527"/>
          <a:stretch/>
        </p:blipFill>
        <p:spPr>
          <a:xfrm>
            <a:off x="4572000" y="1422168"/>
            <a:ext cx="4032000" cy="342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11822" r="-652" b="3312"/>
          <a:stretch/>
        </p:blipFill>
        <p:spPr>
          <a:xfrm>
            <a:off x="280736" y="1386168"/>
            <a:ext cx="4151266" cy="3492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9968" y="4869160"/>
            <a:ext cx="87816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C00000"/>
                </a:solidFill>
              </a:rPr>
              <a:t>First monitoring and assimilation experiments have been run using the COSMO-DE-KENDA 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800" b="1" i="1" dirty="0">
              <a:solidFill>
                <a:srgbClr val="C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C00000"/>
                </a:solidFill>
              </a:rPr>
              <a:t>Positive impact on  cloud cover, moisture bias, precipitation, surface variables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800" b="1" i="1" dirty="0">
              <a:solidFill>
                <a:srgbClr val="C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rgbClr val="C00000"/>
                </a:solidFill>
              </a:rPr>
              <a:t>Jacobian allows for assimilation in ENVAR which is planned for the global and convective scale as well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75656" y="107042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Observation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580111" y="107042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 </a:t>
            </a:r>
            <a:r>
              <a:rPr lang="de-DE" dirty="0" err="1" smtClean="0"/>
              <a:t>equivalent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4" y="6525344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395536" y="1886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2D4B9B"/>
                </a:solidFill>
                <a:cs typeface="Arial" pitchFamily="34" charset="0"/>
              </a:rPr>
              <a:t>NWP SAF – DWD </a:t>
            </a:r>
            <a:r>
              <a:rPr lang="de-DE" sz="2400" b="1" dirty="0" err="1">
                <a:solidFill>
                  <a:srgbClr val="2D4B9B"/>
                </a:solidFill>
                <a:cs typeface="Arial" pitchFamily="34" charset="0"/>
              </a:rPr>
              <a:t>cooperation</a:t>
            </a:r>
            <a:endParaRPr lang="de-DE" sz="2400" b="1" dirty="0">
              <a:solidFill>
                <a:srgbClr val="2D4B9B"/>
              </a:solidFill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err="1">
                <a:solidFill>
                  <a:srgbClr val="2D4B9B"/>
                </a:solidFill>
                <a:cs typeface="Arial" pitchFamily="34" charset="0"/>
              </a:rPr>
              <a:t>Satellite</a:t>
            </a:r>
            <a:r>
              <a:rPr lang="de-DE" sz="2400" b="1" dirty="0">
                <a:solidFill>
                  <a:srgbClr val="2D4B9B"/>
                </a:solidFill>
                <a:cs typeface="Arial" pitchFamily="34" charset="0"/>
              </a:rPr>
              <a:t> </a:t>
            </a:r>
            <a:r>
              <a:rPr lang="de-DE" sz="2400" b="1" dirty="0" err="1">
                <a:solidFill>
                  <a:srgbClr val="2D4B9B"/>
                </a:solidFill>
                <a:cs typeface="Arial" pitchFamily="34" charset="0"/>
              </a:rPr>
              <a:t>monitoring</a:t>
            </a:r>
            <a:r>
              <a:rPr lang="de-DE" sz="2400" b="1" dirty="0">
                <a:solidFill>
                  <a:srgbClr val="2D4B9B"/>
                </a:solidFill>
                <a:cs typeface="Arial" pitchFamily="34" charset="0"/>
              </a:rPr>
              <a:t> </a:t>
            </a:r>
            <a:endParaRPr lang="en-US" sz="2400" b="1" dirty="0">
              <a:solidFill>
                <a:srgbClr val="2D4B9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80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179512" y="116632"/>
            <a:ext cx="4520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2D4B9B"/>
                </a:solidFill>
                <a:cs typeface="Arial" pitchFamily="34" charset="0"/>
              </a:rPr>
              <a:t>NWP SAF – DWD </a:t>
            </a:r>
            <a:r>
              <a:rPr lang="de-DE" sz="2400" b="1" dirty="0" err="1" smtClean="0">
                <a:solidFill>
                  <a:srgbClr val="2D4B9B"/>
                </a:solidFill>
                <a:cs typeface="Arial" pitchFamily="34" charset="0"/>
              </a:rPr>
              <a:t>cooperation</a:t>
            </a:r>
            <a:endParaRPr lang="de-DE" sz="2400" b="1" dirty="0" smtClean="0">
              <a:solidFill>
                <a:srgbClr val="2D4B9B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err="1" smtClean="0">
                <a:solidFill>
                  <a:srgbClr val="2D4B9B"/>
                </a:solidFill>
                <a:cs typeface="Arial" pitchFamily="34" charset="0"/>
              </a:rPr>
              <a:t>Satellite</a:t>
            </a:r>
            <a:r>
              <a:rPr lang="de-DE" sz="24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2D4B9B"/>
                </a:solidFill>
                <a:cs typeface="Arial" pitchFamily="34" charset="0"/>
              </a:rPr>
              <a:t>monitoring</a:t>
            </a:r>
            <a:r>
              <a:rPr lang="de-DE" sz="24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endParaRPr lang="en-US" sz="2400" b="1" dirty="0">
              <a:solidFill>
                <a:srgbClr val="2D4B9B"/>
              </a:solidFill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53" y="1261162"/>
            <a:ext cx="4390244" cy="27439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2" y="1196752"/>
            <a:ext cx="3742683" cy="260487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12" y="4005064"/>
            <a:ext cx="5487805" cy="2743902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948264" y="5046004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www.nwpsaf.eu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9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188640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>
                <a:solidFill>
                  <a:srgbClr val="2D4B9B"/>
                </a:solidFill>
                <a:cs typeface="Arial" pitchFamily="34" charset="0"/>
              </a:rPr>
              <a:t>NWP SAF – DWD </a:t>
            </a:r>
            <a:r>
              <a:rPr lang="de-DE" sz="2400" b="1" dirty="0" err="1">
                <a:solidFill>
                  <a:srgbClr val="2D4B9B"/>
                </a:solidFill>
                <a:cs typeface="Arial" pitchFamily="34" charset="0"/>
              </a:rPr>
              <a:t>cooperation</a:t>
            </a:r>
            <a:endParaRPr lang="de-DE" sz="2400" b="1" dirty="0">
              <a:solidFill>
                <a:srgbClr val="2D4B9B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2D4B9B"/>
                </a:solidFill>
                <a:cs typeface="Arial" pitchFamily="34" charset="0"/>
              </a:rPr>
              <a:t>AMV-Calipso </a:t>
            </a:r>
            <a:r>
              <a:rPr lang="de-DE" sz="2000" b="1" dirty="0" err="1" smtClean="0">
                <a:solidFill>
                  <a:srgbClr val="2D4B9B"/>
                </a:solidFill>
                <a:cs typeface="Arial" pitchFamily="34" charset="0"/>
              </a:rPr>
              <a:t>lidar</a:t>
            </a:r>
            <a:r>
              <a:rPr lang="de-DE" sz="20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  <a:cs typeface="Arial" pitchFamily="34" charset="0"/>
              </a:rPr>
              <a:t>height</a:t>
            </a:r>
            <a:r>
              <a:rPr lang="de-DE" sz="20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rgbClr val="2D4B9B"/>
                </a:solidFill>
                <a:cs typeface="Arial" pitchFamily="34" charset="0"/>
              </a:rPr>
              <a:t>monitoring</a:t>
            </a:r>
            <a:r>
              <a:rPr lang="de-DE" sz="20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endParaRPr lang="en-US" sz="2000" b="1" dirty="0">
              <a:solidFill>
                <a:srgbClr val="2D4B9B"/>
              </a:solidFill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" r="14272" b="-2324"/>
          <a:stretch/>
        </p:blipFill>
        <p:spPr>
          <a:xfrm>
            <a:off x="323528" y="1118270"/>
            <a:ext cx="4032441" cy="313625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-547" r="13118" b="4576"/>
          <a:stretch/>
        </p:blipFill>
        <p:spPr>
          <a:xfrm>
            <a:off x="5112155" y="1124744"/>
            <a:ext cx="3384000" cy="2808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72" y="3932744"/>
            <a:ext cx="2194565" cy="274320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54495"/>
            <a:ext cx="2852934" cy="23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7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53" y="3583820"/>
            <a:ext cx="4629150" cy="3086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67544" y="332656"/>
            <a:ext cx="4604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err="1" smtClean="0">
                <a:solidFill>
                  <a:srgbClr val="2D4B9B"/>
                </a:solidFill>
                <a:cs typeface="Arial" pitchFamily="34" charset="0"/>
              </a:rPr>
              <a:t>Use</a:t>
            </a:r>
            <a:r>
              <a:rPr lang="de-DE" sz="2800" b="1" dirty="0" smtClean="0">
                <a:solidFill>
                  <a:srgbClr val="2D4B9B"/>
                </a:solidFill>
                <a:cs typeface="Arial" pitchFamily="34" charset="0"/>
              </a:rPr>
              <a:t> of </a:t>
            </a:r>
            <a:r>
              <a:rPr lang="de-DE" sz="2800" b="1" dirty="0" err="1" smtClean="0">
                <a:solidFill>
                  <a:srgbClr val="2D4B9B"/>
                </a:solidFill>
                <a:cs typeface="Arial" pitchFamily="34" charset="0"/>
              </a:rPr>
              <a:t>scatterometer</a:t>
            </a:r>
            <a:r>
              <a:rPr lang="de-DE" sz="28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2D4B9B"/>
                </a:solidFill>
                <a:cs typeface="Arial" pitchFamily="34" charset="0"/>
              </a:rPr>
              <a:t>data</a:t>
            </a:r>
            <a:endParaRPr lang="en-US" sz="2800" b="1" dirty="0">
              <a:solidFill>
                <a:srgbClr val="2D4B9B"/>
              </a:solidFill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7590" y="1340768"/>
            <a:ext cx="8953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Operationel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use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of ASCAT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onboard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Metop</a:t>
            </a:r>
            <a:r>
              <a:rPr lang="de-DE" sz="24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3/4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Pre-operationel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use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of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ScatSat</a:t>
            </a:r>
            <a:endParaRPr lang="de-DE" sz="24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Operational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use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of Altimeter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data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(Janson 2/3, SARAL)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Wind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speed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bias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correction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of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Scatterometer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/Altimeter </a:t>
            </a:r>
            <a:r>
              <a:rPr lang="de-DE" sz="2400" b="1" dirty="0" err="1" smtClean="0">
                <a:solidFill>
                  <a:srgbClr val="C00000"/>
                </a:solidFill>
                <a:cs typeface="Arial" pitchFamily="34" charset="0"/>
              </a:rPr>
              <a:t>data</a:t>
            </a:r>
            <a:r>
              <a:rPr lang="de-DE" sz="24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18132" y="3060600"/>
            <a:ext cx="472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Relative </a:t>
            </a:r>
            <a:r>
              <a:rPr lang="de-DE" sz="1400" dirty="0" err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ifference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of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obs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–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fg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rms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between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exp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de-DE" sz="1400" dirty="0" err="1">
                <a:solidFill>
                  <a:srgbClr val="000000"/>
                </a:solidFill>
                <a:cs typeface="Arial" pitchFamily="34" charset="0"/>
              </a:rPr>
              <a:t>w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ith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without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ScatSAT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data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Arial" pitchFamily="34" charset="0"/>
              </a:rPr>
              <a:t>f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or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ASCAT </a:t>
            </a:r>
            <a:r>
              <a:rPr lang="de-DE" sz="1400" dirty="0" err="1" smtClean="0">
                <a:solidFill>
                  <a:srgbClr val="000000"/>
                </a:solidFill>
                <a:cs typeface="Arial" pitchFamily="34" charset="0"/>
              </a:rPr>
              <a:t>observations</a:t>
            </a:r>
            <a:r>
              <a:rPr lang="de-DE" sz="14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63903" y="4221088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err="1">
                <a:solidFill>
                  <a:srgbClr val="FF0000"/>
                </a:solidFill>
                <a:cs typeface="Arial" pitchFamily="34" charset="0"/>
              </a:rPr>
              <a:t>m</a:t>
            </a:r>
            <a:r>
              <a:rPr lang="de-DE" sz="2000" dirty="0" err="1" smtClean="0">
                <a:solidFill>
                  <a:srgbClr val="FF0000"/>
                </a:solidFill>
                <a:cs typeface="Arial" pitchFamily="34" charset="0"/>
              </a:rPr>
              <a:t>ean</a:t>
            </a:r>
            <a:r>
              <a:rPr lang="de-DE" sz="2000" dirty="0" smtClean="0">
                <a:solidFill>
                  <a:srgbClr val="FF0000"/>
                </a:solidFill>
                <a:cs typeface="Arial" pitchFamily="34" charset="0"/>
              </a:rPr>
              <a:t>: 98.64 %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07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404664"/>
            <a:ext cx="3364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accent1"/>
                </a:solidFill>
              </a:rPr>
              <a:t>Use</a:t>
            </a:r>
            <a:r>
              <a:rPr lang="de-DE" sz="2400" b="1" dirty="0" smtClean="0">
                <a:solidFill>
                  <a:schemeClr val="accent1"/>
                </a:solidFill>
              </a:rPr>
              <a:t> of GPSRO  FY-3C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51192" y="1340768"/>
            <a:ext cx="468084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perational satellite of the Feng-Yun-3 series since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Polar-orbiting:  RO-Instrument</a:t>
            </a:r>
            <a:r>
              <a:rPr lang="en-US" dirty="0"/>
              <a:t>: </a:t>
            </a:r>
            <a:r>
              <a:rPr lang="en-US" dirty="0" smtClean="0"/>
              <a:t>GNOS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similar to GRAS instrument onboard </a:t>
            </a:r>
            <a:r>
              <a:rPr lang="en-US" dirty="0" err="1" smtClean="0"/>
              <a:t>Metop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multiple GNSS </a:t>
            </a:r>
            <a:r>
              <a:rPr lang="de-DE" dirty="0" err="1" smtClean="0"/>
              <a:t>signals</a:t>
            </a:r>
            <a:r>
              <a:rPr lang="de-DE" dirty="0" smtClean="0"/>
              <a:t> (GPS, </a:t>
            </a:r>
            <a:r>
              <a:rPr lang="de-DE" dirty="0" err="1" smtClean="0"/>
              <a:t>Beidou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GPSRO available in NRT on GTS </a:t>
            </a:r>
            <a:r>
              <a:rPr lang="en-US" dirty="0"/>
              <a:t>(ca. 400/d</a:t>
            </a:r>
            <a:r>
              <a:rPr lang="en-US" dirty="0" smtClean="0"/>
              <a:t>) since July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BDSRO not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quality is acceptable since November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Operational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summer</a:t>
            </a:r>
            <a:r>
              <a:rPr lang="de-DE" dirty="0" smtClean="0"/>
              <a:t> 2018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35344"/>
            <a:ext cx="2400300" cy="24003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400300" cy="24003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701720" y="1196752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b="1" dirty="0"/>
              <a:t>e</a:t>
            </a:r>
            <a:r>
              <a:rPr lang="de-DE" sz="900" b="1" dirty="0" smtClean="0"/>
              <a:t>xtra </a:t>
            </a:r>
            <a:r>
              <a:rPr lang="de-DE" sz="900" b="1" dirty="0" err="1" smtClean="0"/>
              <a:t>tropics</a:t>
            </a:r>
            <a:endParaRPr lang="en-US" sz="900" b="1" dirty="0"/>
          </a:p>
        </p:txBody>
      </p:sp>
      <p:sp>
        <p:nvSpPr>
          <p:cNvPr id="7" name="Rechteck 6"/>
          <p:cNvSpPr/>
          <p:nvPr/>
        </p:nvSpPr>
        <p:spPr>
          <a:xfrm>
            <a:off x="7380312" y="4293096"/>
            <a:ext cx="8579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900" b="1" dirty="0" smtClean="0">
                <a:solidFill>
                  <a:srgbClr val="000000"/>
                </a:solidFill>
              </a:rPr>
              <a:t>Polar </a:t>
            </a:r>
            <a:r>
              <a:rPr lang="de-DE" sz="900" b="1" dirty="0" err="1" smtClean="0">
                <a:solidFill>
                  <a:srgbClr val="000000"/>
                </a:solidFill>
              </a:rPr>
              <a:t>region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52320" y="3620228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000" b="1" dirty="0" err="1" smtClean="0">
                <a:solidFill>
                  <a:srgbClr val="000000"/>
                </a:solidFill>
              </a:rPr>
              <a:t>bias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564451" y="6217940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000" b="1" dirty="0" err="1" smtClean="0">
                <a:solidFill>
                  <a:srgbClr val="000000"/>
                </a:solidFill>
              </a:rPr>
              <a:t>stdev</a:t>
            </a:r>
            <a:endParaRPr lang="en-US" sz="1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6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17611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1" dirty="0" smtClean="0">
                <a:solidFill>
                  <a:srgbClr val="2D4B9B"/>
                </a:solidFill>
                <a:cs typeface="Arial" pitchFamily="34" charset="0"/>
              </a:rPr>
              <a:t>Aeolus Wind </a:t>
            </a:r>
            <a:r>
              <a:rPr lang="de-DE" sz="2800" b="1" dirty="0" err="1" smtClean="0">
                <a:solidFill>
                  <a:srgbClr val="2D4B9B"/>
                </a:solidFill>
                <a:cs typeface="Arial" pitchFamily="34" charset="0"/>
              </a:rPr>
              <a:t>Lidar</a:t>
            </a:r>
            <a:r>
              <a:rPr lang="de-DE" sz="28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r>
              <a:rPr lang="de-DE" sz="2800" b="1" dirty="0" err="1" smtClean="0">
                <a:solidFill>
                  <a:srgbClr val="2D4B9B"/>
                </a:solidFill>
                <a:cs typeface="Arial" pitchFamily="34" charset="0"/>
              </a:rPr>
              <a:t>work</a:t>
            </a:r>
            <a:r>
              <a:rPr lang="de-DE" sz="2800" b="1" dirty="0" smtClean="0">
                <a:solidFill>
                  <a:srgbClr val="2D4B9B"/>
                </a:solidFill>
                <a:cs typeface="Arial" pitchFamily="34" charset="0"/>
              </a:rPr>
              <a:t> </a:t>
            </a:r>
            <a:endParaRPr lang="en-US" sz="2800" b="1" dirty="0">
              <a:solidFill>
                <a:srgbClr val="2D4B9B"/>
              </a:solidFill>
              <a:cs typeface="Arial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t="7237" r="16125" b="8154"/>
          <a:stretch/>
        </p:blipFill>
        <p:spPr>
          <a:xfrm>
            <a:off x="5724128" y="2276872"/>
            <a:ext cx="3168037" cy="271266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1786558"/>
            <a:ext cx="609012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Aeolus will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be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launched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in 2018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8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Observation will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be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HLOS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8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Level 2B Cal/Val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rehearsal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dataset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provided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 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by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ECMWF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8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The data has been regenerated (in March 2018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    with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the most recent processing chain: </a:t>
            </a:r>
            <a:endParaRPr lang="en-US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    E2S </a:t>
            </a:r>
            <a:r>
              <a:rPr lang="en-US" b="1" i="1" dirty="0">
                <a:solidFill>
                  <a:srgbClr val="000000"/>
                </a:solidFill>
                <a:cs typeface="Arial" pitchFamily="34" charset="0"/>
              </a:rPr>
              <a:t>v4.01, L1B v7.01 and L2B v3.00</a:t>
            </a:r>
            <a:r>
              <a:rPr lang="en-US" b="1" i="1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i="1" dirty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Data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are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provided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in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Bufr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Format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8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Bufr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reading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is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finished</a:t>
            </a:r>
            <a:endParaRPr lang="de-DE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8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Observation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operator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implemented</a:t>
            </a:r>
            <a:endParaRPr lang="de-DE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8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One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day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data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assimilation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test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data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conducted</a:t>
            </a:r>
            <a:endParaRPr lang="de-DE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800" b="1" i="1" dirty="0" smtClean="0">
              <a:solidFill>
                <a:srgbClr val="000000"/>
              </a:solidFill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Looking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forward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on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de-DE" b="1" i="1" dirty="0" smtClean="0">
                <a:solidFill>
                  <a:srgbClr val="000000"/>
                </a:solidFill>
                <a:cs typeface="Arial" pitchFamily="34" charset="0"/>
              </a:rPr>
              <a:t> real </a:t>
            </a:r>
            <a:r>
              <a:rPr lang="de-DE" b="1" i="1" dirty="0" err="1" smtClean="0">
                <a:solidFill>
                  <a:srgbClr val="000000"/>
                </a:solidFill>
                <a:cs typeface="Arial" pitchFamily="34" charset="0"/>
              </a:rPr>
              <a:t>data</a:t>
            </a:r>
            <a:endParaRPr lang="de-DE" b="1" i="1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10584" y="6582544"/>
            <a:ext cx="6873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900" b="1" dirty="0">
                <a:solidFill>
                  <a:srgbClr val="000000"/>
                </a:solidFill>
                <a:cs typeface="Arial" pitchFamily="34" charset="0"/>
              </a:rPr>
              <a:t>		                	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6" y="6582544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528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solidFill>
                  <a:srgbClr val="010000"/>
                </a:solidFill>
              </a:rPr>
              <a:t>   </a:t>
            </a:r>
          </a:p>
        </p:txBody>
      </p:sp>
      <p:sp>
        <p:nvSpPr>
          <p:cNvPr id="2051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12385C-E88D-4FD0-8988-EAEFE6F39480}" type="slidenum">
              <a:rPr lang="de-CH" altLang="de-DE">
                <a:solidFill>
                  <a:srgbClr val="2D4B9B"/>
                </a:solidFill>
                <a:latin typeface="Gill Sans MT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de-CH" altLang="de-DE">
              <a:solidFill>
                <a:srgbClr val="2D4B9B"/>
              </a:solidFill>
              <a:latin typeface="Gill Sans MT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50825" y="1196975"/>
            <a:ext cx="3313113" cy="363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0" indent="0" algn="just">
              <a:spcBef>
                <a:spcPts val="1200"/>
              </a:spcBef>
              <a:buClr>
                <a:srgbClr val="2D4B9B"/>
              </a:buClr>
              <a:buSzTx/>
              <a:buFontTx/>
              <a:buNone/>
              <a:defRPr/>
            </a:pPr>
            <a:r>
              <a:rPr kumimoji="0" lang="en-GB" altLang="de-DE" i="0" dirty="0" smtClean="0">
                <a:solidFill>
                  <a:srgbClr val="008000"/>
                </a:solidFill>
                <a:ea typeface="MS PGothic" pitchFamily="34" charset="-128"/>
                <a:cs typeface="Lucida Sans Unicode" pitchFamily="34" charset="0"/>
                <a:sym typeface="Symbol" pitchFamily="18" charset="2"/>
              </a:rPr>
              <a:t>Mode-S aircraft</a:t>
            </a:r>
            <a:endParaRPr kumimoji="0" lang="en-GB" altLang="de-DE" b="0" i="0" dirty="0" smtClean="0">
              <a:solidFill>
                <a:srgbClr val="000000"/>
              </a:solidFill>
              <a:sym typeface="Symbol" pitchFamily="18" charset="2"/>
            </a:endParaRPr>
          </a:p>
          <a:p>
            <a:pPr marL="273050" indent="-273050">
              <a:spcBef>
                <a:spcPts val="1200"/>
              </a:spcBef>
              <a:buClr>
                <a:srgbClr val="2D4B9B"/>
              </a:buClr>
              <a:buSzTx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d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erived from radar data from air-traffic control, </a:t>
            </a:r>
          </a:p>
          <a:p>
            <a:pPr marL="273050" indent="-273050">
              <a:spcBef>
                <a:spcPts val="0"/>
              </a:spcBef>
              <a:buClr>
                <a:srgbClr val="2D4B9B"/>
              </a:buClr>
              <a:buSzTx/>
              <a:buFontTx/>
              <a:buNone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processed + provided by KNMI</a:t>
            </a:r>
          </a:p>
          <a:p>
            <a:pPr marL="273050" indent="-273050">
              <a:spcBef>
                <a:spcPts val="1200"/>
              </a:spcBef>
              <a:buClr>
                <a:srgbClr val="2D4B9B"/>
              </a:buClr>
              <a:buSzTx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wind vector  +  temperature,</a:t>
            </a:r>
          </a:p>
          <a:p>
            <a:pPr marL="273050" indent="-273050">
              <a:spcBef>
                <a:spcPts val="0"/>
              </a:spcBef>
              <a:buClr>
                <a:srgbClr val="2D4B9B"/>
              </a:buClr>
              <a:buSzTx/>
              <a:buFontTx/>
              <a:buNone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	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T derived from Mach number</a:t>
            </a:r>
          </a:p>
          <a:p>
            <a:pPr marL="273050" indent="-273050">
              <a:spcBef>
                <a:spcPts val="1200"/>
              </a:spcBef>
              <a:buClr>
                <a:srgbClr val="2D4B9B"/>
              </a:buClr>
              <a:buSzTx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e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very 4 sec </a:t>
            </a:r>
          </a:p>
          <a:p>
            <a:pPr marL="273050" indent="-273050">
              <a:spcBef>
                <a:spcPts val="1200"/>
              </a:spcBef>
              <a:buClr>
                <a:srgbClr val="2D4B9B"/>
              </a:buClr>
              <a:buSzTx/>
              <a:tabLst>
                <a:tab pos="27305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c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ompared to AMDAR:</a:t>
            </a:r>
          </a:p>
          <a:p>
            <a:pPr lvl="1">
              <a:spcBef>
                <a:spcPts val="600"/>
              </a:spcBef>
              <a:buClr>
                <a:srgbClr val="2D4B9B"/>
              </a:buClr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  &gt;10 x more data</a:t>
            </a:r>
          </a:p>
          <a:p>
            <a:pPr lvl="1">
              <a:spcBef>
                <a:spcPts val="600"/>
              </a:spcBef>
              <a:buClr>
                <a:srgbClr val="2D4B9B"/>
              </a:buClr>
              <a:defRPr/>
            </a:pPr>
            <a:r>
              <a:rPr kumimoji="0" lang="en-US" sz="1600" b="0" i="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kumimoji="0" lang="en-US" sz="1600" b="0" i="0" dirty="0" smtClean="0">
                <a:solidFill>
                  <a:srgbClr val="000000"/>
                </a:solidFill>
                <a:ea typeface="ＭＳ Ｐゴシック"/>
              </a:rPr>
              <a:t>  no humidity, larger T error</a:t>
            </a:r>
          </a:p>
          <a:p>
            <a:pPr marL="0" indent="0" algn="just">
              <a:spcBef>
                <a:spcPts val="0"/>
              </a:spcBef>
              <a:buClr>
                <a:srgbClr val="2D4B9B"/>
              </a:buClr>
              <a:buSzTx/>
              <a:buFontTx/>
              <a:buNone/>
              <a:defRPr/>
            </a:pPr>
            <a:r>
              <a:rPr kumimoji="0" lang="en-GB" altLang="de-DE" b="0" i="0" dirty="0" smtClean="0">
                <a:solidFill>
                  <a:srgbClr val="000000"/>
                </a:solidFill>
                <a:sym typeface="Symbol" pitchFamily="18" charset="2"/>
              </a:rPr>
              <a:t>	</a:t>
            </a:r>
            <a:endParaRPr kumimoji="0" lang="en-GB" altLang="de-DE" b="0" i="0" dirty="0" smtClean="0">
              <a:solidFill>
                <a:srgbClr val="334BD9"/>
              </a:solidFill>
              <a:sym typeface="Symbol" pitchFamily="18" charset="2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2934"/>
          <a:stretch>
            <a:fillRect/>
          </a:stretch>
        </p:blipFill>
        <p:spPr bwMode="auto">
          <a:xfrm>
            <a:off x="3990975" y="1073150"/>
            <a:ext cx="497363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400" i="0" dirty="0" smtClean="0">
                <a:solidFill>
                  <a:schemeClr val="tx2"/>
                </a:solidFill>
                <a:sym typeface="Symbol" pitchFamily="18" charset="2"/>
              </a:rPr>
              <a:t>Mode-S</a:t>
            </a:r>
            <a:r>
              <a:rPr lang="en-GB" altLang="de-DE" sz="2400" b="0" i="0" dirty="0" smtClean="0">
                <a:solidFill>
                  <a:schemeClr val="tx2"/>
                </a:solidFill>
                <a:sym typeface="Symbol" pitchFamily="18" charset="2"/>
              </a:rPr>
              <a:t> EHS aircraft</a:t>
            </a:r>
            <a:endParaRPr lang="en-GB" altLang="de-DE" sz="2400" b="0" i="0" dirty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6300788" y="6284913"/>
            <a:ext cx="27066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indent="-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rgbClr val="2D4B9B"/>
              </a:buClr>
              <a:buSzTx/>
              <a:buFontTx/>
              <a:buNone/>
            </a:pPr>
            <a:r>
              <a:rPr kumimoji="0" lang="en-US" altLang="de-DE" sz="1200" b="0" i="0">
                <a:solidFill>
                  <a:srgbClr val="000000"/>
                </a:solidFill>
                <a:ea typeface="MS PGothic" pitchFamily="34" charset="-128"/>
              </a:rPr>
              <a:t>from:  Lange and Janjic, MWR 2016</a:t>
            </a:r>
            <a:endParaRPr kumimoji="0" lang="en-US" altLang="de-DE" sz="1200" b="0" i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2" y="6564313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9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6525" y="332656"/>
            <a:ext cx="6145584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400" b="1" dirty="0" smtClean="0">
                <a:solidFill>
                  <a:srgbClr val="000000"/>
                </a:solidFill>
              </a:rPr>
              <a:t>The </a:t>
            </a:r>
            <a:r>
              <a:rPr lang="en-GB" altLang="de-DE" sz="2400" b="1" i="1" dirty="0" smtClean="0">
                <a:solidFill>
                  <a:srgbClr val="FF0000"/>
                </a:solidFill>
              </a:rPr>
              <a:t>deterministic</a:t>
            </a:r>
            <a:r>
              <a:rPr lang="en-GB" altLang="de-DE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de-DE" sz="2400" b="1" dirty="0" smtClean="0">
                <a:solidFill>
                  <a:srgbClr val="000000"/>
                </a:solidFill>
              </a:rPr>
              <a:t>NWP-System of DWD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14449" y="1052513"/>
            <a:ext cx="3238500" cy="26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Global-Modell ICON </a:t>
            </a:r>
            <a:endParaRPr lang="de-DE" altLang="de-DE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 smtClean="0">
                <a:solidFill>
                  <a:srgbClr val="FF3300"/>
                </a:solidFill>
              </a:rPr>
              <a:t>13</a:t>
            </a:r>
            <a:r>
              <a:rPr lang="de-DE" altLang="de-DE" sz="1500" dirty="0" smtClean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vertical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90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173 km</a:t>
            </a:r>
            <a:r>
              <a:rPr lang="de-DE" altLang="de-DE" sz="1500" baseline="30000" dirty="0" smtClean="0">
                <a:solidFill>
                  <a:srgbClr val="000000"/>
                </a:solidFill>
              </a:rPr>
              <a:t>2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dirty="0">
                <a:solidFill>
                  <a:srgbClr val="3333B3"/>
                </a:solidFill>
                <a:cs typeface="Arial" panose="020B0604020202020204" pitchFamily="34" charset="0"/>
              </a:rPr>
              <a:t>Hybrid DA</a:t>
            </a: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13km</a:t>
            </a:r>
            <a:r>
              <a:rPr lang="en-US" sz="1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n-US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arEnKF</a:t>
            </a: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Flow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dependent B: </a:t>
            </a:r>
            <a:endParaRPr lang="en-US" alt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   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en-US" altLang="en-US" sz="1400" baseline="-25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VarEnKF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= </a:t>
            </a:r>
            <a:r>
              <a:rPr lang="el-GR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en-US" altLang="en-US" sz="1400" baseline="-25000" dirty="0">
                <a:solidFill>
                  <a:srgbClr val="000000"/>
                </a:solidFill>
                <a:cs typeface="Arial" panose="020B0604020202020204" pitchFamily="34" charset="0"/>
              </a:rPr>
              <a:t>LETKF</a:t>
            </a: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+ (</a:t>
            </a:r>
            <a:r>
              <a:rPr lang="el-GR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de-DE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-</a:t>
            </a:r>
            <a:r>
              <a:rPr lang="en-US" alt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1)B</a:t>
            </a:r>
            <a:r>
              <a:rPr lang="en-US" altLang="en-US" sz="1400" baseline="-25000" dirty="0" smtClean="0">
                <a:solidFill>
                  <a:srgbClr val="000000"/>
                </a:solidFill>
                <a:cs typeface="Arial" panose="020B0604020202020204" pitchFamily="34" charset="0"/>
              </a:rPr>
              <a:t>3DVAR</a:t>
            </a: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Incremental analysis 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update</a:t>
            </a:r>
          </a:p>
          <a:p>
            <a:pPr marL="285750" lvl="0" indent="-28575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SST, SMA and snow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ana</a:t>
            </a:r>
            <a:endParaRPr lang="de-DE" altLang="de-DE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6156325" y="1052513"/>
            <a:ext cx="3006725" cy="196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smtClean="0">
                <a:solidFill>
                  <a:srgbClr val="FF0000"/>
                </a:solidFill>
              </a:rPr>
              <a:t>COSMO-D2 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(</a:t>
            </a:r>
            <a:r>
              <a:rPr lang="de-DE" altLang="de-DE" sz="1400" b="1" dirty="0" err="1" smtClean="0">
                <a:solidFill>
                  <a:srgbClr val="FF0000"/>
                </a:solidFill>
              </a:rPr>
              <a:t>convection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FF0000"/>
                </a:solidFill>
              </a:rPr>
              <a:t>resolving</a:t>
            </a:r>
            <a:r>
              <a:rPr lang="de-DE" altLang="de-DE" sz="1400" b="1" dirty="0" smtClean="0">
                <a:solidFill>
                  <a:srgbClr val="FF0000"/>
                </a:solidFill>
              </a:rPr>
              <a:t>)</a:t>
            </a:r>
            <a:endParaRPr lang="de-DE" altLang="de-DE" sz="1400" b="1" dirty="0">
              <a:solidFill>
                <a:srgbClr val="FF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 smtClean="0">
                <a:solidFill>
                  <a:srgbClr val="FF0000"/>
                </a:solidFill>
              </a:rPr>
              <a:t>2.2</a:t>
            </a:r>
            <a:r>
              <a:rPr lang="de-DE" altLang="de-DE" sz="1500" dirty="0" smtClean="0">
                <a:solidFill>
                  <a:srgbClr val="000000"/>
                </a:solidFill>
              </a:rPr>
              <a:t>  </a:t>
            </a:r>
            <a:r>
              <a:rPr lang="de-DE" altLang="de-DE" sz="1500" dirty="0">
                <a:solidFill>
                  <a:srgbClr val="000000"/>
                </a:solidFill>
              </a:rPr>
              <a:t>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60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</a:rPr>
              <a:t>: 3-hourly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Girid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8 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>
                <a:solidFill>
                  <a:srgbClr val="000000"/>
                </a:solidFill>
              </a:rPr>
              <a:t>km</a:t>
            </a:r>
            <a:r>
              <a:rPr lang="de-DE" altLang="de-DE" sz="1500" baseline="30000" dirty="0">
                <a:solidFill>
                  <a:srgbClr val="000000"/>
                </a:solidFill>
              </a:rPr>
              <a:t>2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Det</a:t>
            </a:r>
            <a:r>
              <a:rPr lang="de-DE" altLang="de-DE" sz="1500" dirty="0" smtClean="0">
                <a:solidFill>
                  <a:srgbClr val="000000"/>
                </a:solidFill>
              </a:rPr>
              <a:t> LETKF</a:t>
            </a:r>
            <a:endParaRPr lang="de-DE" altLang="de-DE" sz="1500" dirty="0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57463" y="1066800"/>
            <a:ext cx="3527425" cy="14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ICON-EU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b="1" dirty="0" smtClean="0">
                <a:solidFill>
                  <a:srgbClr val="00FFFF"/>
                </a:solidFill>
              </a:rPr>
              <a:t>Nest </a:t>
            </a:r>
            <a:r>
              <a:rPr lang="de-DE" altLang="de-DE" b="1" dirty="0" err="1" smtClean="0">
                <a:solidFill>
                  <a:srgbClr val="00FFFF"/>
                </a:solidFill>
              </a:rPr>
              <a:t>over</a:t>
            </a:r>
            <a:r>
              <a:rPr lang="de-DE" altLang="de-DE" b="1" dirty="0" smtClean="0">
                <a:solidFill>
                  <a:srgbClr val="00FFFF"/>
                </a:solidFill>
              </a:rPr>
              <a:t> Europe</a:t>
            </a:r>
            <a:endParaRPr lang="de-DE" altLang="de-DE" sz="1600" b="1" dirty="0">
              <a:solidFill>
                <a:srgbClr val="00FFFF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FF3300"/>
                </a:solidFill>
              </a:rPr>
              <a:t>6.5</a:t>
            </a:r>
            <a:r>
              <a:rPr lang="de-DE" altLang="de-DE" sz="1500" dirty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Vertical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60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43 km</a:t>
            </a:r>
            <a:r>
              <a:rPr lang="de-DE" altLang="de-DE" sz="1500" baseline="30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300788" y="3429000"/>
            <a:ext cx="2635250" cy="2889250"/>
            <a:chOff x="6300788" y="3429000"/>
            <a:chExt cx="2635250" cy="2889250"/>
          </a:xfrm>
        </p:grpSpPr>
        <p:pic>
          <p:nvPicPr>
            <p:cNvPr id="14345" name="Picture 11" descr="M:\mbaldauf\Work\Projekte\COSMO-Modell\COSMO-DE\C-DE_65-Schichten\COSMO-DE-Gebiet_Planung20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7" t="18005" r="557" b="6279"/>
            <a:stretch>
              <a:fillRect/>
            </a:stretch>
          </p:blipFill>
          <p:spPr bwMode="auto">
            <a:xfrm>
              <a:off x="6300788" y="3429000"/>
              <a:ext cx="2635250" cy="28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Rechteck 1"/>
            <p:cNvSpPr>
              <a:spLocks noChangeArrowheads="1"/>
            </p:cNvSpPr>
            <p:nvPr/>
          </p:nvSpPr>
          <p:spPr bwMode="auto">
            <a:xfrm>
              <a:off x="6804025" y="3860800"/>
              <a:ext cx="1655763" cy="21605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65525"/>
            <a:ext cx="5373688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607218" y="6594018"/>
            <a:ext cx="749317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900" b="1" dirty="0">
                <a:solidFill>
                  <a:srgbClr val="000000"/>
                </a:solidFill>
              </a:rPr>
              <a:t>GODEX Meeting				Alexander Cress			</a:t>
            </a:r>
            <a:r>
              <a:rPr lang="de-DE" sz="900" b="1" dirty="0" err="1">
                <a:solidFill>
                  <a:srgbClr val="000000"/>
                </a:solidFill>
              </a:rPr>
              <a:t>Lannion</a:t>
            </a:r>
            <a:r>
              <a:rPr lang="de-DE" sz="900" b="1" dirty="0">
                <a:solidFill>
                  <a:srgbClr val="000000"/>
                </a:solidFill>
              </a:rPr>
              <a:t> 2017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61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defTabSz="712788"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712788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712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mtClean="0">
                <a:solidFill>
                  <a:srgbClr val="010000"/>
                </a:solidFill>
              </a:rPr>
              <a:t>   </a:t>
            </a:r>
          </a:p>
        </p:txBody>
      </p:sp>
      <p:sp>
        <p:nvSpPr>
          <p:cNvPr id="4099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283575" y="6381750"/>
            <a:ext cx="465138" cy="215900"/>
          </a:xfrm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A4D308-FB8B-4968-88DB-E5B3CEED0474}" type="slidenum">
              <a:rPr lang="de-CH" altLang="de-DE">
                <a:solidFill>
                  <a:srgbClr val="2D4B9B"/>
                </a:solidFill>
                <a:latin typeface="Gill Sans MT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de-CH" altLang="de-DE">
              <a:solidFill>
                <a:srgbClr val="2D4B9B"/>
              </a:solidFill>
              <a:latin typeface="Gill Sans MT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4" b="604"/>
          <a:stretch>
            <a:fillRect/>
          </a:stretch>
        </p:blipFill>
        <p:spPr bwMode="auto">
          <a:xfrm>
            <a:off x="4427539" y="1079501"/>
            <a:ext cx="4695444" cy="48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250825" y="1052513"/>
            <a:ext cx="56165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lr>
                <a:schemeClr val="tx2"/>
              </a:buClr>
              <a:buSzPct val="105000"/>
              <a:buChar char="•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285750" indent="-28575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 defTabSz="449263">
              <a:spcBef>
                <a:spcPct val="20000"/>
              </a:spcBef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tabLst>
                <a:tab pos="457200" algn="l"/>
                <a:tab pos="914400" algn="l"/>
                <a:tab pos="1828800" algn="l"/>
                <a:tab pos="2149475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ts val="1200"/>
              </a:spcBef>
              <a:buClr>
                <a:srgbClr val="2D4B9B"/>
              </a:buClr>
              <a:buSzTx/>
              <a:buFontTx/>
              <a:buNone/>
            </a:pPr>
            <a:r>
              <a:rPr kumimoji="0" lang="en-GB" altLang="de-DE" i="0">
                <a:solidFill>
                  <a:srgbClr val="008000"/>
                </a:solidFill>
                <a:ea typeface="MS PGothic" pitchFamily="34" charset="-128"/>
                <a:cs typeface="Lucida Sans Unicode" pitchFamily="34" charset="0"/>
                <a:sym typeface="Symbol" pitchFamily="18" charset="2"/>
              </a:rPr>
              <a:t>Mode-S aircraft </a:t>
            </a:r>
            <a:r>
              <a:rPr kumimoji="0" lang="en-US" altLang="de-DE" sz="1600" b="0" i="0">
                <a:solidFill>
                  <a:srgbClr val="000000"/>
                </a:solidFill>
                <a:ea typeface="MS PGothic" pitchFamily="34" charset="-128"/>
                <a:cs typeface="Lucida Sans Unicode" pitchFamily="34" charset="0"/>
              </a:rPr>
              <a:t>:  	forecast verification</a:t>
            </a:r>
            <a:endParaRPr kumimoji="0" lang="en-US" altLang="de-DE" sz="1600" b="0" i="0">
              <a:solidFill>
                <a:srgbClr val="008000"/>
              </a:solidFill>
              <a:ea typeface="MS PGothic" pitchFamily="34" charset="-128"/>
              <a:cs typeface="Lucida Sans Unicode" pitchFamily="34" charset="0"/>
            </a:endParaRPr>
          </a:p>
          <a:p>
            <a:pPr>
              <a:spcBef>
                <a:spcPct val="0"/>
              </a:spcBef>
              <a:buClr>
                <a:srgbClr val="2D4B9B"/>
              </a:buClr>
              <a:buSzTx/>
              <a:buFontTx/>
              <a:buNone/>
            </a:pPr>
            <a:r>
              <a:rPr kumimoji="0" lang="en-US" altLang="de-DE" sz="1400" b="0" i="0">
                <a:solidFill>
                  <a:schemeClr val="tx1"/>
                </a:solidFill>
                <a:ea typeface="MS PGothic" pitchFamily="34" charset="-128"/>
                <a:cs typeface="Lucida Sans Unicode" pitchFamily="34" charset="0"/>
              </a:rPr>
              <a:t>				(26 May – 10 June 2016)</a:t>
            </a:r>
          </a:p>
        </p:txBody>
      </p:sp>
      <p:pic>
        <p:nvPicPr>
          <p:cNvPr id="410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1628776"/>
            <a:ext cx="2086451" cy="395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 b="-549"/>
          <a:stretch>
            <a:fillRect/>
          </a:stretch>
        </p:blipFill>
        <p:spPr bwMode="auto">
          <a:xfrm>
            <a:off x="63501" y="1647826"/>
            <a:ext cx="2086451" cy="395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6"/>
          <p:cNvSpPr txBox="1">
            <a:spLocks noChangeArrowheads="1"/>
          </p:cNvSpPr>
          <p:nvPr/>
        </p:nvSpPr>
        <p:spPr bwMode="auto">
          <a:xfrm>
            <a:off x="1435100" y="1708150"/>
            <a:ext cx="647700" cy="349250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i="0" dirty="0">
                <a:solidFill>
                  <a:srgbClr val="010000"/>
                </a:solidFill>
              </a:rPr>
              <a:t> </a:t>
            </a:r>
            <a:r>
              <a:rPr lang="en-GB" altLang="de-DE" i="0" dirty="0" smtClean="0">
                <a:solidFill>
                  <a:srgbClr val="010000"/>
                </a:solidFill>
              </a:rPr>
              <a:t>RH</a:t>
            </a:r>
            <a:endParaRPr lang="en-GB" altLang="de-DE" i="0" dirty="0">
              <a:solidFill>
                <a:srgbClr val="010000"/>
              </a:solidFill>
            </a:endParaRPr>
          </a:p>
        </p:txBody>
      </p:sp>
      <p:sp>
        <p:nvSpPr>
          <p:cNvPr id="18" name="Textfeld 16"/>
          <p:cNvSpPr txBox="1">
            <a:spLocks noChangeArrowheads="1"/>
          </p:cNvSpPr>
          <p:nvPr/>
        </p:nvSpPr>
        <p:spPr bwMode="auto">
          <a:xfrm>
            <a:off x="1435100" y="3862388"/>
            <a:ext cx="647700" cy="349250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i="0" dirty="0">
                <a:solidFill>
                  <a:srgbClr val="010000"/>
                </a:solidFill>
              </a:rPr>
              <a:t> </a:t>
            </a:r>
            <a:r>
              <a:rPr lang="en-GB" altLang="de-DE" i="0" dirty="0" smtClean="0">
                <a:solidFill>
                  <a:srgbClr val="010000"/>
                </a:solidFill>
              </a:rPr>
              <a:t> T</a:t>
            </a:r>
            <a:endParaRPr lang="en-GB" altLang="de-DE" i="0" dirty="0">
              <a:solidFill>
                <a:srgbClr val="010000"/>
              </a:solidFill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3240087" y="1711486"/>
            <a:ext cx="611833" cy="501650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wind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 dir.</a:t>
            </a:r>
            <a:endParaRPr lang="en-GB" altLang="de-DE" sz="1400" i="0" dirty="0">
              <a:solidFill>
                <a:srgbClr val="010000"/>
              </a:solidFill>
            </a:endParaRPr>
          </a:p>
        </p:txBody>
      </p:sp>
      <p:sp>
        <p:nvSpPr>
          <p:cNvPr id="20" name="Textfeld 16"/>
          <p:cNvSpPr txBox="1">
            <a:spLocks noChangeArrowheads="1"/>
          </p:cNvSpPr>
          <p:nvPr/>
        </p:nvSpPr>
        <p:spPr bwMode="auto">
          <a:xfrm>
            <a:off x="3203575" y="3832225"/>
            <a:ext cx="648345" cy="503238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 </a:t>
            </a:r>
            <a:r>
              <a:rPr lang="en-GB" altLang="de-DE" sz="1600" i="0" dirty="0" smtClean="0">
                <a:solidFill>
                  <a:srgbClr val="010000"/>
                </a:solidFill>
              </a:rPr>
              <a:t>wind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600" i="0" dirty="0" smtClean="0">
                <a:solidFill>
                  <a:srgbClr val="010000"/>
                </a:solidFill>
              </a:rPr>
              <a:t>speed</a:t>
            </a:r>
            <a:endParaRPr lang="en-GB" altLang="de-DE" sz="1600" i="0" dirty="0">
              <a:solidFill>
                <a:srgbClr val="010000"/>
              </a:solidFill>
            </a:endParaRPr>
          </a:p>
        </p:txBody>
      </p:sp>
      <p:pic>
        <p:nvPicPr>
          <p:cNvPr id="4108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5631146"/>
            <a:ext cx="1878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Grafi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48" y="5625307"/>
            <a:ext cx="18780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feld 21"/>
          <p:cNvSpPr txBox="1">
            <a:spLocks noChangeArrowheads="1"/>
          </p:cNvSpPr>
          <p:nvPr/>
        </p:nvSpPr>
        <p:spPr bwMode="auto">
          <a:xfrm>
            <a:off x="1331913" y="5806281"/>
            <a:ext cx="19446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1200" b="0" i="0" dirty="0">
                <a:solidFill>
                  <a:srgbClr val="010000"/>
                </a:solidFill>
              </a:rPr>
              <a:t>change in RMSE  [%]</a:t>
            </a:r>
          </a:p>
        </p:txBody>
      </p:sp>
      <p:pic>
        <p:nvPicPr>
          <p:cNvPr id="4111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41794" r="19563" b="3310"/>
          <a:stretch>
            <a:fillRect/>
          </a:stretch>
        </p:blipFill>
        <p:spPr bwMode="auto">
          <a:xfrm>
            <a:off x="1760538" y="2420938"/>
            <a:ext cx="8270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16"/>
          <p:cNvSpPr txBox="1">
            <a:spLocks noChangeArrowheads="1"/>
          </p:cNvSpPr>
          <p:nvPr/>
        </p:nvSpPr>
        <p:spPr bwMode="auto">
          <a:xfrm>
            <a:off x="5949950" y="1254125"/>
            <a:ext cx="998538" cy="227013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10800" rIns="0" bIns="10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>
                <a:solidFill>
                  <a:srgbClr val="010000"/>
                </a:solidFill>
              </a:rPr>
              <a:t>w</a:t>
            </a:r>
            <a:r>
              <a:rPr lang="en-GB" altLang="de-DE" sz="1400" i="0" dirty="0" smtClean="0">
                <a:solidFill>
                  <a:srgbClr val="010000"/>
                </a:solidFill>
              </a:rPr>
              <a:t>ind  dir.</a:t>
            </a:r>
            <a:endParaRPr lang="en-GB" altLang="de-DE" sz="1400" i="0" dirty="0">
              <a:solidFill>
                <a:srgbClr val="010000"/>
              </a:solidFill>
            </a:endParaRPr>
          </a:p>
        </p:txBody>
      </p:sp>
      <p:sp>
        <p:nvSpPr>
          <p:cNvPr id="26" name="Textfeld 16"/>
          <p:cNvSpPr txBox="1">
            <a:spLocks noChangeArrowheads="1"/>
          </p:cNvSpPr>
          <p:nvPr/>
        </p:nvSpPr>
        <p:spPr bwMode="auto">
          <a:xfrm>
            <a:off x="5724525" y="2122488"/>
            <a:ext cx="1214438" cy="227012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10800" rIns="0" bIns="10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>
                <a:solidFill>
                  <a:srgbClr val="010000"/>
                </a:solidFill>
              </a:rPr>
              <a:t>w</a:t>
            </a:r>
            <a:r>
              <a:rPr lang="en-GB" altLang="de-DE" sz="1400" i="0" dirty="0" smtClean="0">
                <a:solidFill>
                  <a:srgbClr val="010000"/>
                </a:solidFill>
              </a:rPr>
              <a:t>ind  speed</a:t>
            </a:r>
            <a:endParaRPr lang="en-GB" altLang="de-DE" sz="1400" i="0" dirty="0">
              <a:solidFill>
                <a:srgbClr val="010000"/>
              </a:solidFill>
            </a:endParaRPr>
          </a:p>
        </p:txBody>
      </p:sp>
      <p:sp>
        <p:nvSpPr>
          <p:cNvPr id="27" name="Textfeld 16"/>
          <p:cNvSpPr txBox="1">
            <a:spLocks noChangeArrowheads="1"/>
          </p:cNvSpPr>
          <p:nvPr/>
        </p:nvSpPr>
        <p:spPr bwMode="auto">
          <a:xfrm>
            <a:off x="6448425" y="2973388"/>
            <a:ext cx="379413" cy="227012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10800" rIns="0" bIns="10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err="1" smtClean="0">
                <a:solidFill>
                  <a:srgbClr val="010000"/>
                </a:solidFill>
              </a:rPr>
              <a:t>ps</a:t>
            </a:r>
            <a:endParaRPr lang="en-GB" altLang="de-DE" sz="1400" i="0" dirty="0">
              <a:solidFill>
                <a:srgbClr val="010000"/>
              </a:solidFill>
            </a:endParaRPr>
          </a:p>
        </p:txBody>
      </p:sp>
      <p:sp>
        <p:nvSpPr>
          <p:cNvPr id="28" name="Textfeld 16"/>
          <p:cNvSpPr txBox="1">
            <a:spLocks noChangeArrowheads="1"/>
          </p:cNvSpPr>
          <p:nvPr/>
        </p:nvSpPr>
        <p:spPr bwMode="auto">
          <a:xfrm>
            <a:off x="6227763" y="4641850"/>
            <a:ext cx="595312" cy="227013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10800" rIns="0" bIns="10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T2M</a:t>
            </a:r>
            <a:endParaRPr lang="en-GB" altLang="de-DE" sz="1400" i="0" dirty="0">
              <a:solidFill>
                <a:srgbClr val="010000"/>
              </a:solidFill>
            </a:endParaRPr>
          </a:p>
        </p:txBody>
      </p:sp>
      <p:sp>
        <p:nvSpPr>
          <p:cNvPr id="29" name="Textfeld 16"/>
          <p:cNvSpPr txBox="1">
            <a:spLocks noChangeArrowheads="1"/>
          </p:cNvSpPr>
          <p:nvPr/>
        </p:nvSpPr>
        <p:spPr bwMode="auto">
          <a:xfrm>
            <a:off x="6156325" y="5445125"/>
            <a:ext cx="666750" cy="227013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10800" rIns="0" bIns="10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TD2M</a:t>
            </a:r>
            <a:endParaRPr lang="en-GB" altLang="de-DE" sz="1400" i="0" dirty="0">
              <a:solidFill>
                <a:srgbClr val="010000"/>
              </a:solidFill>
            </a:endParaRPr>
          </a:p>
        </p:txBody>
      </p:sp>
      <p:sp>
        <p:nvSpPr>
          <p:cNvPr id="30" name="Textfeld 16"/>
          <p:cNvSpPr txBox="1">
            <a:spLocks noChangeArrowheads="1"/>
          </p:cNvSpPr>
          <p:nvPr/>
        </p:nvSpPr>
        <p:spPr bwMode="auto">
          <a:xfrm>
            <a:off x="6156325" y="3789363"/>
            <a:ext cx="666750" cy="227012"/>
          </a:xfrm>
          <a:prstGeom prst="rect">
            <a:avLst/>
          </a:prstGeom>
          <a:solidFill>
            <a:srgbClr val="FFFFE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tIns="10800" rIns="0" bIns="10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GB" altLang="de-DE" sz="1400" i="0" dirty="0" smtClean="0">
                <a:solidFill>
                  <a:srgbClr val="010000"/>
                </a:solidFill>
              </a:rPr>
              <a:t>RH2M</a:t>
            </a:r>
            <a:endParaRPr lang="en-GB" altLang="de-DE" sz="1400" i="0" dirty="0">
              <a:solidFill>
                <a:srgbClr val="010000"/>
              </a:solidFill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18978" y="6075955"/>
            <a:ext cx="4105275" cy="2825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8000" tIns="18000" rIns="36000" bIns="180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GB" altLang="de-DE" sz="1600" b="0" i="0" dirty="0">
                <a:solidFill>
                  <a:srgbClr val="008000"/>
                </a:solidFill>
              </a:rPr>
              <a:t>p</a:t>
            </a:r>
            <a:r>
              <a:rPr lang="en-GB" altLang="de-DE" sz="1600" b="0" i="0" dirty="0" smtClean="0">
                <a:solidFill>
                  <a:srgbClr val="008000"/>
                </a:solidFill>
              </a:rPr>
              <a:t>ositive impact from Mode-S throughout</a:t>
            </a:r>
          </a:p>
        </p:txBody>
      </p:sp>
      <p:sp>
        <p:nvSpPr>
          <p:cNvPr id="4119" name="Rectangle 2"/>
          <p:cNvSpPr>
            <a:spLocks noChangeArrowheads="1"/>
          </p:cNvSpPr>
          <p:nvPr/>
        </p:nvSpPr>
        <p:spPr bwMode="auto">
          <a:xfrm>
            <a:off x="250825" y="188913"/>
            <a:ext cx="518477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186" tIns="43093" rIns="86186" bIns="43093" anchor="ctr"/>
          <a:lstStyle>
            <a:lvl1pPr>
              <a:spcBef>
                <a:spcPct val="20000"/>
              </a:spcBef>
              <a:buClr>
                <a:schemeClr val="tx2"/>
              </a:buClr>
              <a:buSzPct val="105000"/>
              <a:buChar char="•"/>
              <a:defRPr kumimoji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kumimoji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000" b="0" i="0" dirty="0" smtClean="0">
                <a:solidFill>
                  <a:srgbClr val="000000"/>
                </a:solidFill>
                <a:sym typeface="Symbol" pitchFamily="18" charset="2"/>
              </a:rPr>
              <a:t>Mode-S EHS aircraft convective period</a:t>
            </a:r>
            <a:endParaRPr lang="en-GB" altLang="de-DE" sz="2000" b="0" i="0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2" y="6503800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16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smtClean="0"/>
              <a:t>APSDEU-12/NAEDEX-24 Data Exchange Meeting 	</a:t>
            </a:r>
            <a:r>
              <a:rPr lang="de-DE" altLang="en-US" sz="1000" b="1" smtClean="0"/>
              <a:t>Alexander Cress</a:t>
            </a:r>
          </a:p>
        </p:txBody>
      </p:sp>
      <p:pic>
        <p:nvPicPr>
          <p:cNvPr id="31747" name="Picture 2" descr="Wetterhü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619250" y="2420938"/>
            <a:ext cx="72374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FF0000"/>
                </a:solidFill>
              </a:rPr>
              <a:t>Thank you for your attention!</a:t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/>
            </a:r>
            <a:br>
              <a:rPr lang="en-GB" altLang="en-US" sz="4000" b="1">
                <a:solidFill>
                  <a:srgbClr val="FF0000"/>
                </a:solidFill>
              </a:rPr>
            </a:br>
            <a:r>
              <a:rPr lang="en-GB" altLang="en-US" sz="4000" b="1">
                <a:solidFill>
                  <a:srgbClr val="FF0000"/>
                </a:solidFill>
              </a:rPr>
              <a:t>Questions?</a:t>
            </a:r>
            <a:endParaRPr lang="de-DE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7971" y="476672"/>
            <a:ext cx="6140207" cy="485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de-DE" sz="2400" b="1" dirty="0" smtClean="0">
                <a:solidFill>
                  <a:srgbClr val="000000"/>
                </a:solidFill>
              </a:rPr>
              <a:t>The </a:t>
            </a:r>
            <a:r>
              <a:rPr lang="en-GB" altLang="de-DE" sz="2400" b="1" i="1" dirty="0" smtClean="0">
                <a:solidFill>
                  <a:srgbClr val="FF0000"/>
                </a:solidFill>
              </a:rPr>
              <a:t>probabilistic</a:t>
            </a:r>
            <a:r>
              <a:rPr lang="en-GB" altLang="de-DE" sz="2400" b="1" i="1" dirty="0" smtClean="0">
                <a:solidFill>
                  <a:srgbClr val="000000"/>
                </a:solidFill>
              </a:rPr>
              <a:t> </a:t>
            </a:r>
            <a:r>
              <a:rPr lang="en-GB" altLang="de-DE" sz="2400" b="1" dirty="0" smtClean="0">
                <a:solidFill>
                  <a:srgbClr val="000000"/>
                </a:solidFill>
              </a:rPr>
              <a:t>NWP-System of DWD</a:t>
            </a:r>
            <a:endParaRPr lang="de-DE" altLang="de-DE" sz="2400" b="1" dirty="0">
              <a:solidFill>
                <a:srgbClr val="0070C0"/>
              </a:solidFill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36524" y="1052513"/>
            <a:ext cx="6121654" cy="28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b="1" dirty="0" smtClean="0">
                <a:solidFill>
                  <a:srgbClr val="FF0000"/>
                </a:solidFill>
              </a:rPr>
              <a:t>ICON-EPS; M40 </a:t>
            </a:r>
            <a:endParaRPr lang="de-DE" altLang="de-DE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 smtClean="0">
                <a:solidFill>
                  <a:srgbClr val="FF3300"/>
                </a:solidFill>
              </a:rPr>
              <a:t>40</a:t>
            </a:r>
            <a:r>
              <a:rPr lang="de-DE" altLang="de-DE" sz="1500" dirty="0" smtClean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90</a:t>
            </a: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1638 km</a:t>
            </a:r>
            <a:r>
              <a:rPr lang="de-DE" altLang="de-DE" sz="1500" baseline="30000" dirty="0" smtClean="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1600" dirty="0">
                <a:solidFill>
                  <a:srgbClr val="3333B3"/>
                </a:solidFill>
                <a:cs typeface="Arial" panose="020B0604020202020204" pitchFamily="34" charset="0"/>
              </a:rPr>
              <a:t>Ensemble DA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40 member 40km LETKF.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Horizontal localization radius 300km.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Relaxation to prior perturbations ( 0.75).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Adaptive inflation (0.9 - 1.5).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SST </a:t>
            </a: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perturbations S</a:t>
            </a:r>
            <a:r>
              <a:rPr lang="de-DE" sz="1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oil</a:t>
            </a:r>
            <a:r>
              <a:rPr lang="de-DE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moisture</a:t>
            </a:r>
            <a:r>
              <a:rPr 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Arial" panose="020B0604020202020204" pitchFamily="34" charset="0"/>
              </a:rPr>
              <a:t>perturbations</a:t>
            </a:r>
            <a:r>
              <a:rPr lang="de-DE" sz="1400" dirty="0">
                <a:solidFill>
                  <a:srgbClr val="000000"/>
                </a:solidFill>
                <a:cs typeface="Arial" panose="020B0604020202020204" pitchFamily="34" charset="0"/>
              </a:rPr>
              <a:t> (experimental)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altLang="de-DE" sz="1500" dirty="0" smtClean="0">
              <a:solidFill>
                <a:srgbClr val="000000"/>
              </a:solidFill>
            </a:endParaRPr>
          </a:p>
        </p:txBody>
      </p:sp>
      <p:sp>
        <p:nvSpPr>
          <p:cNvPr id="117768" name="Rectangle 7"/>
          <p:cNvSpPr>
            <a:spLocks noChangeArrowheads="1"/>
          </p:cNvSpPr>
          <p:nvPr/>
        </p:nvSpPr>
        <p:spPr bwMode="auto">
          <a:xfrm>
            <a:off x="5903913" y="1052513"/>
            <a:ext cx="3276600" cy="27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COSMO-DE-EPS; </a:t>
            </a:r>
            <a:r>
              <a:rPr lang="de-DE" altLang="de-DE" b="1" dirty="0" smtClean="0">
                <a:solidFill>
                  <a:srgbClr val="FF0000"/>
                </a:solidFill>
              </a:rPr>
              <a:t>M20</a:t>
            </a:r>
            <a:endParaRPr lang="de-DE" altLang="de-DE" b="1" dirty="0">
              <a:solidFill>
                <a:srgbClr val="0070C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 smtClean="0">
                <a:solidFill>
                  <a:srgbClr val="FF0000"/>
                </a:solidFill>
              </a:rPr>
              <a:t>2.2</a:t>
            </a:r>
            <a:r>
              <a:rPr lang="de-DE" altLang="de-DE" sz="1500" dirty="0" smtClean="0">
                <a:solidFill>
                  <a:srgbClr val="000000"/>
                </a:solidFill>
              </a:rPr>
              <a:t>  </a:t>
            </a:r>
            <a:r>
              <a:rPr lang="de-DE" altLang="de-DE" sz="1500" dirty="0">
                <a:solidFill>
                  <a:srgbClr val="000000"/>
                </a:solidFill>
              </a:rPr>
              <a:t>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60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smtClean="0">
                <a:solidFill>
                  <a:srgbClr val="000000"/>
                </a:solidFill>
              </a:rPr>
              <a:t>Forecasts: 3-hourly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8 km</a:t>
            </a:r>
            <a:r>
              <a:rPr lang="de-DE" altLang="de-DE" sz="1500" baseline="30000" dirty="0" smtClean="0">
                <a:solidFill>
                  <a:srgbClr val="000000"/>
                </a:solidFill>
              </a:rPr>
              <a:t>2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endParaRPr lang="de-DE" altLang="de-DE" sz="800" baseline="300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600" b="1" dirty="0" smtClean="0">
                <a:solidFill>
                  <a:srgbClr val="0070C0"/>
                </a:solidFill>
              </a:rPr>
              <a:t>Ensemble DA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200" b="1" dirty="0" smtClean="0">
                <a:solidFill>
                  <a:srgbClr val="000000"/>
                </a:solidFill>
              </a:rPr>
              <a:t>40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member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2.8 km LETKF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200" b="1" dirty="0" smtClean="0">
                <a:solidFill>
                  <a:srgbClr val="000000"/>
                </a:solidFill>
              </a:rPr>
              <a:t>SST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pertubations</a:t>
            </a:r>
            <a:endParaRPr lang="de-DE" altLang="de-DE" sz="1200" b="1" dirty="0" smtClean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de-DE" altLang="de-DE" sz="1200" b="1" dirty="0" err="1" smtClean="0">
                <a:solidFill>
                  <a:srgbClr val="000000"/>
                </a:solidFill>
              </a:rPr>
              <a:t>Soil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moisture</a:t>
            </a:r>
            <a:r>
              <a:rPr lang="de-DE" altLang="de-DE" sz="1200" b="1" dirty="0" smtClean="0">
                <a:solidFill>
                  <a:srgbClr val="000000"/>
                </a:solidFill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</a:rPr>
              <a:t>pertubations</a:t>
            </a:r>
            <a:endParaRPr lang="de-DE" altLang="de-DE" sz="1200" b="1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 sz="1500" dirty="0">
              <a:solidFill>
                <a:srgbClr val="0000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57463" y="1066800"/>
            <a:ext cx="3527425" cy="14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</a:rPr>
              <a:t>ICON-EU</a:t>
            </a:r>
            <a:r>
              <a:rPr lang="de-DE" altLang="de-DE" dirty="0">
                <a:solidFill>
                  <a:srgbClr val="FF0000"/>
                </a:solidFill>
              </a:rPr>
              <a:t> </a:t>
            </a:r>
            <a:r>
              <a:rPr lang="de-DE" altLang="de-DE" b="1" dirty="0" smtClean="0">
                <a:solidFill>
                  <a:srgbClr val="00FFFF"/>
                </a:solidFill>
              </a:rPr>
              <a:t>Nest </a:t>
            </a:r>
            <a:r>
              <a:rPr lang="de-DE" altLang="de-DE" b="1" dirty="0" err="1" smtClean="0">
                <a:solidFill>
                  <a:srgbClr val="00FFFF"/>
                </a:solidFill>
              </a:rPr>
              <a:t>over</a:t>
            </a:r>
            <a:r>
              <a:rPr lang="de-DE" altLang="de-DE" b="1" dirty="0" smtClean="0">
                <a:solidFill>
                  <a:srgbClr val="00FFFF"/>
                </a:solidFill>
              </a:rPr>
              <a:t> Europe</a:t>
            </a:r>
            <a:endParaRPr lang="de-DE" altLang="de-DE" sz="1600" b="1" dirty="0">
              <a:solidFill>
                <a:srgbClr val="00FFFF"/>
              </a:solidFill>
              <a:latin typeface="Times New Roman" pitchFamily="18" charset="0"/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g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size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FF3300"/>
                </a:solidFill>
              </a:rPr>
              <a:t>20</a:t>
            </a:r>
            <a:r>
              <a:rPr lang="de-DE" altLang="de-DE" sz="1500" dirty="0">
                <a:solidFill>
                  <a:srgbClr val="000000"/>
                </a:solidFill>
              </a:rPr>
              <a:t> km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>
                <a:solidFill>
                  <a:srgbClr val="000000"/>
                </a:solidFill>
              </a:rPr>
              <a:t>v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ertical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levels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60</a:t>
            </a: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forecasts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endParaRPr lang="de-DE" altLang="de-DE" sz="1500" dirty="0">
              <a:solidFill>
                <a:srgbClr val="000000"/>
              </a:solidFill>
            </a:endParaRPr>
          </a:p>
          <a:p>
            <a:pPr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500" dirty="0" err="1" smtClean="0">
                <a:solidFill>
                  <a:srgbClr val="000000"/>
                </a:solidFill>
              </a:rPr>
              <a:t>grid</a:t>
            </a:r>
            <a:r>
              <a:rPr lang="de-DE" altLang="de-DE" sz="1500" dirty="0" smtClean="0">
                <a:solidFill>
                  <a:srgbClr val="000000"/>
                </a:solidFill>
              </a:rPr>
              <a:t> </a:t>
            </a:r>
            <a:r>
              <a:rPr lang="de-DE" altLang="de-DE" sz="1500" dirty="0" err="1" smtClean="0">
                <a:solidFill>
                  <a:srgbClr val="000000"/>
                </a:solidFill>
              </a:rPr>
              <a:t>area</a:t>
            </a:r>
            <a:r>
              <a:rPr lang="de-DE" altLang="de-DE" sz="1500" dirty="0" smtClean="0">
                <a:solidFill>
                  <a:srgbClr val="000000"/>
                </a:solidFill>
              </a:rPr>
              <a:t>: </a:t>
            </a:r>
            <a:r>
              <a:rPr lang="de-DE" altLang="de-DE" sz="1500" dirty="0">
                <a:solidFill>
                  <a:srgbClr val="000000"/>
                </a:solidFill>
              </a:rPr>
              <a:t>407 km</a:t>
            </a:r>
            <a:r>
              <a:rPr lang="de-DE" altLang="de-DE" sz="1500" baseline="30000" dirty="0">
                <a:solidFill>
                  <a:srgbClr val="000000"/>
                </a:solidFill>
              </a:rPr>
              <a:t>2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300788" y="3429000"/>
            <a:ext cx="2635250" cy="2889250"/>
            <a:chOff x="6300788" y="3429000"/>
            <a:chExt cx="2635250" cy="2889250"/>
          </a:xfrm>
        </p:grpSpPr>
        <p:pic>
          <p:nvPicPr>
            <p:cNvPr id="18441" name="Picture 11" descr="M:\mbaldauf\Work\Projekte\COSMO-Modell\COSMO-DE\C-DE_65-Schichten\COSMO-DE-Gebiet_Planung201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7" t="18005" r="557" b="6279"/>
            <a:stretch>
              <a:fillRect/>
            </a:stretch>
          </p:blipFill>
          <p:spPr bwMode="auto">
            <a:xfrm>
              <a:off x="6300788" y="3429000"/>
              <a:ext cx="2635250" cy="288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Rechteck 1"/>
            <p:cNvSpPr>
              <a:spLocks noChangeArrowheads="1"/>
            </p:cNvSpPr>
            <p:nvPr/>
          </p:nvSpPr>
          <p:spPr bwMode="auto">
            <a:xfrm>
              <a:off x="6804025" y="3860800"/>
              <a:ext cx="1655763" cy="2160588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Wingdings" pitchFamily="2" charset="2"/>
                <a:buChar char="è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>
                <a:solidFill>
                  <a:srgbClr val="000000"/>
                </a:solidFill>
              </a:endParaRPr>
            </a:p>
          </p:txBody>
        </p:sp>
      </p:grp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565525"/>
            <a:ext cx="5373688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23528" y="6556702"/>
            <a:ext cx="791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2nd GODEX </a:t>
            </a:r>
            <a:r>
              <a:rPr lang="de-DE" sz="1400" dirty="0" err="1" smtClean="0"/>
              <a:t>meeting</a:t>
            </a:r>
            <a:r>
              <a:rPr lang="de-DE" sz="1400" dirty="0" smtClean="0"/>
              <a:t>	  		Alexander Cress		New Delhi 2018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1857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539750" y="6581775"/>
            <a:ext cx="7632650" cy="231601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de-DE" altLang="en-US" sz="1000" dirty="0"/>
              <a:t> 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519113" y="4953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de-DE" altLang="en-US" sz="2400" b="1">
              <a:solidFill>
                <a:srgbClr val="2D4B9B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33692"/>
              </p:ext>
            </p:extLst>
          </p:nvPr>
        </p:nvGraphicFramePr>
        <p:xfrm>
          <a:off x="703263" y="1124744"/>
          <a:ext cx="7560840" cy="566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62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Obs.System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719490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AMSU/A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</a:t>
                      </a:r>
                      <a:r>
                        <a:rPr lang="de-DE" sz="1200" b="1" baseline="0" dirty="0" smtClean="0"/>
                        <a:t> 15/18/</a:t>
                      </a:r>
                      <a:r>
                        <a:rPr lang="en-US" sz="1200" b="1" baseline="0" dirty="0" smtClean="0"/>
                        <a:t> 19</a:t>
                      </a:r>
                    </a:p>
                    <a:p>
                      <a:r>
                        <a:rPr lang="de-DE" sz="1200" b="1" baseline="0" dirty="0" smtClean="0"/>
                        <a:t>METOP-A/B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5-14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RTTOV10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sea</a:t>
                      </a:r>
                      <a:r>
                        <a:rPr lang="de-DE" sz="1200" b="1" baseline="0" dirty="0" smtClean="0"/>
                        <a:t> and high </a:t>
                      </a:r>
                      <a:r>
                        <a:rPr lang="de-DE" sz="1200" b="1" baseline="0" dirty="0" err="1" smtClean="0"/>
                        <a:t>peaking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channels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above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clouds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smtClean="0"/>
                        <a:t>and </a:t>
                      </a:r>
                      <a:r>
                        <a:rPr lang="de-DE" sz="1200" b="1" baseline="0" dirty="0" err="1" smtClean="0"/>
                        <a:t>land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MHS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NOAA 19 METOP-A/B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3-5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Only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overland</a:t>
                      </a:r>
                      <a:r>
                        <a:rPr lang="de-DE" sz="1200" b="1" dirty="0" smtClean="0"/>
                        <a:t> and  </a:t>
                      </a:r>
                      <a:r>
                        <a:rPr lang="de-DE" sz="1200" b="1" dirty="0" err="1" smtClean="0"/>
                        <a:t>sea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ATMS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NPP</a:t>
                      </a:r>
                    </a:p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NOAA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 20 in </a:t>
                      </a:r>
                      <a:r>
                        <a:rPr lang="de-DE" sz="1200" b="1" baseline="0" dirty="0" err="1" smtClean="0">
                          <a:solidFill>
                            <a:srgbClr val="C00000"/>
                          </a:solidFill>
                        </a:rPr>
                        <a:t>prep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6-15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Over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and high </a:t>
                      </a:r>
                      <a:r>
                        <a:rPr lang="de-DE" sz="1200" b="1" dirty="0" err="1" smtClean="0"/>
                        <a:t>peaking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above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clouds</a:t>
                      </a:r>
                      <a:r>
                        <a:rPr lang="de-DE" sz="1200" b="1" dirty="0" smtClean="0"/>
                        <a:t> and </a:t>
                      </a:r>
                      <a:r>
                        <a:rPr lang="de-DE" sz="1200" b="1" dirty="0" err="1" smtClean="0"/>
                        <a:t>land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SSIM/S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F-16, F-17, F18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Monitoring, </a:t>
                      </a:r>
                      <a:r>
                        <a:rPr lang="de-DE" sz="1200" b="1" dirty="0" err="1" smtClean="0"/>
                        <a:t>first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experimets</a:t>
                      </a:r>
                      <a:r>
                        <a:rPr lang="de-DE" sz="1200" b="1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AMSR-2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GCOM-W1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Monitoring,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first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experimets</a:t>
                      </a:r>
                      <a:r>
                        <a:rPr lang="de-DE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GMI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GPM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4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Monitoring, </a:t>
                      </a:r>
                      <a:r>
                        <a:rPr lang="de-DE" sz="1200" b="1" dirty="0" err="1" smtClean="0"/>
                        <a:t>first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experiments</a:t>
                      </a:r>
                      <a:r>
                        <a:rPr lang="de-DE" sz="1200" b="1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SAPHIR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Megha-Tropiques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Monitoring,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first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experiments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IASI</a:t>
                      </a:r>
                      <a:r>
                        <a:rPr lang="de-DE" sz="1200" b="1" baseline="0" dirty="0" smtClean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METOP-A/B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~62 </a:t>
                      </a:r>
                      <a:r>
                        <a:rPr lang="de-DE" sz="1200" b="1" dirty="0" err="1" smtClean="0"/>
                        <a:t>infrared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endParaRPr lang="de-DE" sz="1200" b="1" dirty="0" smtClean="0"/>
                    </a:p>
                    <a:p>
                      <a:r>
                        <a:rPr lang="de-DE" sz="1200" b="1" dirty="0" smtClean="0"/>
                        <a:t>  16 WV sensitive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and high </a:t>
                      </a:r>
                      <a:r>
                        <a:rPr lang="de-DE" sz="1200" b="1" dirty="0" err="1" smtClean="0"/>
                        <a:t>peaking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channels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above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clouds</a:t>
                      </a:r>
                      <a:r>
                        <a:rPr lang="de-DE" sz="1200" b="1" dirty="0" smtClean="0"/>
                        <a:t> and </a:t>
                      </a:r>
                      <a:r>
                        <a:rPr lang="de-DE" sz="1200" b="1" dirty="0" err="1" smtClean="0"/>
                        <a:t>land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Cris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NPP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NOAA 20 in </a:t>
                      </a:r>
                      <a:r>
                        <a:rPr kumimoji="0" lang="de-DE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</a:t>
                      </a:r>
                      <a:r>
                        <a:rPr kumimoji="0" lang="de-D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~50 </a:t>
                      </a:r>
                      <a:r>
                        <a:rPr lang="de-DE" sz="1200" b="1" dirty="0" err="1" smtClean="0"/>
                        <a:t>channels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Monitoring and </a:t>
                      </a:r>
                      <a:r>
                        <a:rPr lang="de-DE" sz="1200" b="1" dirty="0" err="1" smtClean="0"/>
                        <a:t>first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assimilation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experi</a:t>
                      </a:r>
                      <a:r>
                        <a:rPr lang="de-DE" sz="1200" b="1" dirty="0" smtClean="0"/>
                        <a:t>.</a:t>
                      </a:r>
                      <a:endParaRPr lang="en-US" sz="1200" b="1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MWTS-2/MWHS-2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FY-3C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Monitoring and </a:t>
                      </a:r>
                      <a:r>
                        <a:rPr lang="de-DE" sz="1200" b="1" dirty="0" err="1" smtClean="0"/>
                        <a:t>first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experiments</a:t>
                      </a:r>
                      <a:r>
                        <a:rPr lang="de-DE" sz="1200" b="1" baseline="0" dirty="0" smtClean="0"/>
                        <a:t> </a:t>
                      </a:r>
                      <a:endParaRPr lang="en-US" sz="12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3367" y="240080"/>
            <a:ext cx="458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accent1"/>
                </a:solidFill>
              </a:rPr>
              <a:t>Satellite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data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usage</a:t>
            </a:r>
            <a:endParaRPr lang="de-DE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de-DE" sz="2000" b="1" dirty="0" err="1" smtClean="0">
                <a:solidFill>
                  <a:schemeClr val="accent1"/>
                </a:solidFill>
              </a:rPr>
              <a:t>Microwave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and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infrared</a:t>
            </a:r>
            <a:r>
              <a:rPr lang="de-DE" sz="2000" b="1" dirty="0" smtClean="0">
                <a:solidFill>
                  <a:schemeClr val="accent1"/>
                </a:solidFill>
              </a:rPr>
              <a:t> </a:t>
            </a:r>
            <a:r>
              <a:rPr lang="de-DE" sz="2000" b="1" dirty="0" err="1" smtClean="0">
                <a:solidFill>
                  <a:schemeClr val="accent1"/>
                </a:solidFill>
              </a:rPr>
              <a:t>instruments</a:t>
            </a: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8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xfrm>
            <a:off x="431800" y="6525344"/>
            <a:ext cx="7962419" cy="231601"/>
          </a:xfrm>
          <a:noFill/>
        </p:spPr>
        <p:txBody>
          <a:bodyPr/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0" algn="l" eaLnBrk="1" hangingPunct="1"/>
            <a:r>
              <a:rPr lang="de-DE" sz="1400" dirty="0" smtClean="0">
                <a:solidFill>
                  <a:srgbClr val="000000"/>
                </a:solidFill>
                <a:latin typeface="Arial"/>
              </a:rPr>
              <a:t>2nd </a:t>
            </a:r>
            <a:r>
              <a:rPr lang="de-DE" sz="1400" dirty="0">
                <a:solidFill>
                  <a:srgbClr val="000000"/>
                </a:solidFill>
                <a:latin typeface="Arial"/>
              </a:rPr>
              <a:t>GODEX </a:t>
            </a:r>
            <a:r>
              <a:rPr lang="de-DE" sz="1400" dirty="0" err="1">
                <a:solidFill>
                  <a:srgbClr val="000000"/>
                </a:solidFill>
                <a:latin typeface="Arial"/>
              </a:rPr>
              <a:t>meeting</a:t>
            </a:r>
            <a:r>
              <a:rPr lang="de-DE" sz="1400" dirty="0">
                <a:solidFill>
                  <a:srgbClr val="000000"/>
                </a:solidFill>
                <a:latin typeface="Arial"/>
              </a:rPr>
              <a:t>	  		Alexander Cress		New Delhi 2018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l" eaLnBrk="1" hangingPunct="1"/>
            <a:r>
              <a:rPr lang="de-DE" altLang="en-US" sz="1000" b="1" dirty="0" smtClean="0">
                <a:solidFill>
                  <a:srgbClr val="000000"/>
                </a:solidFill>
              </a:rPr>
              <a:t>	</a:t>
            </a:r>
            <a:endParaRPr lang="en-US" altLang="en-US" sz="1000" b="1" dirty="0">
              <a:solidFill>
                <a:srgbClr val="000000"/>
              </a:solidFill>
            </a:endParaRPr>
          </a:p>
          <a:p>
            <a:pPr algn="l" eaLnBrk="1" hangingPunct="1"/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39725" y="1474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4" name="Text Box 12"/>
          <p:cNvSpPr txBox="1">
            <a:spLocks noChangeArrowheads="1"/>
          </p:cNvSpPr>
          <p:nvPr/>
        </p:nvSpPr>
        <p:spPr bwMode="auto">
          <a:xfrm>
            <a:off x="519113" y="4953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de-DE" altLang="en-US" sz="2400" b="1">
              <a:solidFill>
                <a:srgbClr val="2D4B9B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04762"/>
              </p:ext>
            </p:extLst>
          </p:nvPr>
        </p:nvGraphicFramePr>
        <p:xfrm>
          <a:off x="703263" y="1988840"/>
          <a:ext cx="7560840" cy="3833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62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Obs.System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Satellite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719490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Radioccultation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baseline="0" dirty="0" err="1" smtClean="0"/>
                        <a:t>Cosmic</a:t>
                      </a:r>
                      <a:r>
                        <a:rPr lang="de-DE" sz="1200" b="1" baseline="0" dirty="0" smtClean="0"/>
                        <a:t>, Gras, </a:t>
                      </a:r>
                      <a:r>
                        <a:rPr lang="de-DE" sz="1200" b="1" baseline="0" dirty="0" err="1" smtClean="0"/>
                        <a:t>TerraSar</a:t>
                      </a:r>
                      <a:r>
                        <a:rPr lang="de-DE" sz="1200" b="1" baseline="0" dirty="0" smtClean="0"/>
                        <a:t>, Tandem-X, 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FY-3C</a:t>
                      </a:r>
                      <a:endParaRPr lang="en-US" sz="12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Upper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troposphere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smtClean="0"/>
                        <a:t>and </a:t>
                      </a:r>
                      <a:r>
                        <a:rPr lang="de-DE" sz="1200" b="1" baseline="0" dirty="0" err="1" smtClean="0"/>
                        <a:t>stratosphere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Observation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operator</a:t>
                      </a:r>
                      <a:r>
                        <a:rPr lang="de-DE" sz="1200" b="1" baseline="0" dirty="0" smtClean="0"/>
                        <a:t>; </a:t>
                      </a:r>
                      <a:r>
                        <a:rPr lang="de-DE" sz="1200" b="1" baseline="0" dirty="0" err="1" smtClean="0"/>
                        <a:t>own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development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AMV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Meteosat 8/11, Himawari-8, GOES 15/16 </a:t>
                      </a:r>
                      <a:r>
                        <a:rPr lang="de-DE" sz="1200" b="1" baseline="0" dirty="0" smtClean="0"/>
                        <a:t>MODIS,</a:t>
                      </a:r>
                    </a:p>
                    <a:p>
                      <a:r>
                        <a:rPr lang="de-DE" sz="1200" b="1" baseline="0" dirty="0" smtClean="0"/>
                        <a:t>NOAA </a:t>
                      </a:r>
                      <a:r>
                        <a:rPr lang="de-DE" sz="1200" b="1" baseline="0" dirty="0" err="1" smtClean="0"/>
                        <a:t>series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and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Metop</a:t>
                      </a:r>
                      <a:r>
                        <a:rPr lang="en-US" sz="1200" b="1" baseline="0" dirty="0" smtClean="0"/>
                        <a:t>, NPP/VIIRS, Insat-3,</a:t>
                      </a:r>
                      <a:r>
                        <a:rPr lang="de-DE" sz="1200" b="1" baseline="0" dirty="0" smtClean="0"/>
                        <a:t>FY-2G, COMs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Infrared, </a:t>
                      </a:r>
                      <a:r>
                        <a:rPr lang="de-DE" sz="1200" b="1" dirty="0" err="1" smtClean="0"/>
                        <a:t>visible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wv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 Over </a:t>
                      </a:r>
                      <a:r>
                        <a:rPr lang="de-DE" sz="1200" b="1" dirty="0" err="1" smtClean="0"/>
                        <a:t>sea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and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partly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over</a:t>
                      </a:r>
                      <a:r>
                        <a:rPr lang="de-DE" sz="1200" b="1" dirty="0" smtClean="0"/>
                        <a:t> </a:t>
                      </a:r>
                      <a:r>
                        <a:rPr lang="de-DE" sz="1200" b="1" dirty="0" err="1" smtClean="0"/>
                        <a:t>land</a:t>
                      </a:r>
                      <a:r>
                        <a:rPr lang="de-DE" sz="1200" b="1" dirty="0" smtClean="0"/>
                        <a:t>.</a:t>
                      </a:r>
                      <a:r>
                        <a:rPr lang="de-DE" sz="1200" b="1" baseline="0" dirty="0" smtClean="0"/>
                        <a:t> Qi </a:t>
                      </a:r>
                      <a:r>
                        <a:rPr lang="de-DE" sz="1200" b="1" baseline="0" dirty="0" err="1" smtClean="0"/>
                        <a:t>threshold</a:t>
                      </a:r>
                      <a:endParaRPr lang="de-DE" sz="1200" b="1" baseline="0" dirty="0" smtClean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Scatterometer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ASCAT</a:t>
                      </a:r>
                      <a:r>
                        <a:rPr lang="de-DE" sz="1200" b="1" baseline="0" dirty="0" smtClean="0"/>
                        <a:t> on </a:t>
                      </a:r>
                      <a:r>
                        <a:rPr lang="de-DE" sz="1200" b="1" baseline="0" dirty="0" err="1" smtClean="0"/>
                        <a:t>Metop</a:t>
                      </a:r>
                      <a:r>
                        <a:rPr lang="de-DE" sz="1200" b="1" baseline="0" dirty="0" smtClean="0"/>
                        <a:t>-A/B</a:t>
                      </a:r>
                    </a:p>
                    <a:p>
                      <a:r>
                        <a:rPr lang="de-DE" sz="1200" b="1" baseline="0" dirty="0" err="1" smtClean="0">
                          <a:solidFill>
                            <a:srgbClr val="C00000"/>
                          </a:solidFill>
                        </a:rPr>
                        <a:t>ScatSat</a:t>
                      </a:r>
                      <a:endParaRPr lang="de-DE" sz="12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Sea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only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Altimetry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Jason-2, Jason-3, </a:t>
                      </a:r>
                      <a:r>
                        <a:rPr lang="de-DE" sz="1200" b="1" dirty="0" err="1" smtClean="0"/>
                        <a:t>Saral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Wind </a:t>
                      </a:r>
                      <a:r>
                        <a:rPr lang="de-DE" sz="1200" b="1" dirty="0" err="1" smtClean="0"/>
                        <a:t>speed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Over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sea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used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since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beginning</a:t>
                      </a:r>
                      <a:r>
                        <a:rPr lang="de-DE" sz="1200" b="1" baseline="0" dirty="0" smtClean="0"/>
                        <a:t> of 2017</a:t>
                      </a:r>
                      <a:endParaRPr lang="en-US" sz="1200" b="1" dirty="0"/>
                    </a:p>
                  </a:txBody>
                  <a:tcPr/>
                </a:tc>
              </a:tr>
              <a:tr h="370626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Geostationary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baseline="0" dirty="0" err="1" smtClean="0"/>
                        <a:t>radiances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C00000"/>
                          </a:solidFill>
                        </a:rPr>
                        <a:t>Meteosat 8/11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1200" b="1" baseline="0" dirty="0" err="1" smtClean="0">
                          <a:solidFill>
                            <a:srgbClr val="C00000"/>
                          </a:solidFill>
                        </a:rPr>
                        <a:t>Seviri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1200" b="1" baseline="0" dirty="0" err="1" smtClean="0">
                          <a:solidFill>
                            <a:srgbClr val="C00000"/>
                          </a:solidFill>
                        </a:rPr>
                        <a:t>Himawari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 8 in </a:t>
                      </a:r>
                      <a:r>
                        <a:rPr lang="de-DE" sz="1200" b="1" baseline="0" dirty="0" err="1" smtClean="0">
                          <a:solidFill>
                            <a:srgbClr val="C00000"/>
                          </a:solidFill>
                        </a:rPr>
                        <a:t>prep</a:t>
                      </a:r>
                      <a:r>
                        <a:rPr lang="de-DE" sz="1200" b="1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Clear </a:t>
                      </a:r>
                      <a:r>
                        <a:rPr lang="de-DE" sz="1200" b="1" dirty="0" err="1" smtClean="0"/>
                        <a:t>sky</a:t>
                      </a:r>
                      <a:r>
                        <a:rPr lang="de-DE" sz="1200" b="1" dirty="0" smtClean="0"/>
                        <a:t> </a:t>
                      </a:r>
                    </a:p>
                    <a:p>
                      <a:r>
                        <a:rPr lang="de-DE" sz="1200" b="1" dirty="0" smtClean="0"/>
                        <a:t>All-</a:t>
                      </a:r>
                      <a:r>
                        <a:rPr lang="de-DE" sz="1200" b="1" dirty="0" err="1" smtClean="0"/>
                        <a:t>sky</a:t>
                      </a:r>
                      <a:r>
                        <a:rPr lang="de-DE" sz="1200" b="1" dirty="0" smtClean="0"/>
                        <a:t> WV </a:t>
                      </a:r>
                      <a:r>
                        <a:rPr lang="de-DE" sz="1200" b="1" dirty="0" err="1" smtClean="0"/>
                        <a:t>channels</a:t>
                      </a:r>
                      <a:endParaRPr lang="de-DE" sz="1200" b="1" dirty="0" smtClean="0"/>
                    </a:p>
                    <a:p>
                      <a:r>
                        <a:rPr lang="de-DE" sz="1200" b="1" dirty="0" smtClean="0"/>
                        <a:t>VIS/</a:t>
                      </a:r>
                      <a:r>
                        <a:rPr lang="de-DE" sz="1200" b="1" dirty="0" err="1" smtClean="0"/>
                        <a:t>Near-infrared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operational</a:t>
                      </a:r>
                    </a:p>
                    <a:p>
                      <a:r>
                        <a:rPr lang="de-DE" sz="1200" b="1" dirty="0" smtClean="0"/>
                        <a:t>First </a:t>
                      </a:r>
                      <a:r>
                        <a:rPr lang="de-DE" sz="1200" b="1" dirty="0" err="1" smtClean="0"/>
                        <a:t>experiments</a:t>
                      </a:r>
                      <a:r>
                        <a:rPr lang="de-DE" sz="1200" b="1" baseline="0" dirty="0" smtClean="0"/>
                        <a:t> in regional </a:t>
                      </a:r>
                      <a:r>
                        <a:rPr lang="de-DE" sz="1200" b="1" baseline="0" dirty="0" err="1" smtClean="0"/>
                        <a:t>model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3367" y="240080"/>
            <a:ext cx="4583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>
                <a:solidFill>
                  <a:srgbClr val="2D4B9B"/>
                </a:solidFill>
              </a:rPr>
              <a:t>Satellite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data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usage</a:t>
            </a:r>
            <a:endParaRPr lang="de-DE" sz="2000" b="1" dirty="0">
              <a:solidFill>
                <a:srgbClr val="2D4B9B"/>
              </a:solidFill>
            </a:endParaRPr>
          </a:p>
          <a:p>
            <a:pPr algn="ctr"/>
            <a:r>
              <a:rPr lang="de-DE" sz="2000" b="1" dirty="0" err="1">
                <a:solidFill>
                  <a:srgbClr val="2D4B9B"/>
                </a:solidFill>
              </a:rPr>
              <a:t>Microwave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and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infrared</a:t>
            </a:r>
            <a:r>
              <a:rPr lang="de-DE" sz="2000" b="1" dirty="0">
                <a:solidFill>
                  <a:srgbClr val="2D4B9B"/>
                </a:solidFill>
              </a:rPr>
              <a:t> </a:t>
            </a:r>
            <a:r>
              <a:rPr lang="de-DE" sz="2000" b="1" dirty="0" err="1">
                <a:solidFill>
                  <a:srgbClr val="2D4B9B"/>
                </a:solidFill>
              </a:rPr>
              <a:t>instruments</a:t>
            </a:r>
            <a:endParaRPr lang="en-US" sz="2000" b="1" dirty="0">
              <a:solidFill>
                <a:srgbClr val="2D4B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1268413"/>
            <a:ext cx="8424862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/>
          </a:p>
          <a:p>
            <a:pPr eaLnBrk="1" hangingPunct="1"/>
            <a:endParaRPr lang="en-US" altLang="en-US" sz="18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de-DE" altLang="en-US" sz="1600" b="1">
              <a:solidFill>
                <a:schemeClr val="accent2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72722" y="512567"/>
            <a:ext cx="47981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en-US" sz="2000" b="1" dirty="0">
                <a:solidFill>
                  <a:schemeClr val="accent1"/>
                </a:solidFill>
              </a:rPr>
              <a:t>New </a:t>
            </a:r>
            <a:r>
              <a:rPr lang="de-DE" altLang="en-US" sz="2000" b="1" dirty="0" err="1">
                <a:solidFill>
                  <a:schemeClr val="accent1"/>
                </a:solidFill>
              </a:rPr>
              <a:t>developments</a:t>
            </a:r>
            <a:r>
              <a:rPr lang="de-DE" altLang="en-US" sz="2000" b="1" dirty="0">
                <a:solidFill>
                  <a:schemeClr val="accent1"/>
                </a:solidFill>
              </a:rPr>
              <a:t> </a:t>
            </a:r>
            <a:r>
              <a:rPr lang="de-DE" altLang="en-US" sz="2000" b="1" dirty="0" err="1">
                <a:solidFill>
                  <a:schemeClr val="accent1"/>
                </a:solidFill>
              </a:rPr>
              <a:t>since</a:t>
            </a:r>
            <a:r>
              <a:rPr lang="de-DE" altLang="en-US" sz="2000" b="1" dirty="0">
                <a:solidFill>
                  <a:schemeClr val="accent1"/>
                </a:solidFill>
              </a:rPr>
              <a:t> last </a:t>
            </a:r>
            <a:r>
              <a:rPr lang="de-DE" altLang="en-US" sz="2000" b="1" dirty="0" err="1" smtClean="0">
                <a:solidFill>
                  <a:schemeClr val="accent1"/>
                </a:solidFill>
              </a:rPr>
              <a:t>meeting</a:t>
            </a:r>
            <a:endParaRPr lang="de-DE" alt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07504" y="1196752"/>
            <a:ext cx="871378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smtClean="0">
                <a:solidFill>
                  <a:schemeClr val="accent2"/>
                </a:solidFill>
              </a:rPr>
              <a:t>AMSU-A/ATMS </a:t>
            </a:r>
            <a:r>
              <a:rPr lang="de-DE" altLang="en-US" sz="1800" b="1" i="1" dirty="0" err="1">
                <a:solidFill>
                  <a:schemeClr val="accent2"/>
                </a:solidFill>
              </a:rPr>
              <a:t>r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educed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thinning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and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retuning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of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obs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error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 </a:t>
            </a:r>
            <a:endParaRPr lang="de-DE" altLang="en-US" sz="18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of MHS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humidity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channels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over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land</a:t>
            </a:r>
            <a:endParaRPr lang="de-DE" altLang="en-US" sz="18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Introduction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of inter-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channel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correlations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Meteosat  8/11 CSR operational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Microwave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imager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radiances</a:t>
            </a: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&gt; First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experiments</a:t>
            </a:r>
            <a:endParaRPr lang="de-DE" altLang="en-US" sz="18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New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member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of NWP SAF</a:t>
            </a:r>
            <a:endParaRPr lang="de-DE" altLang="en-US" sz="18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Meteosat 11 and GOES 16  AMVs operational </a:t>
            </a:r>
            <a:endParaRPr lang="de-DE" altLang="en-US" sz="1800" b="1" i="1" dirty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Global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Metop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A/B operational 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Radiooccultation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from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FY-3C operational 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Radiosondes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in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Bufr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format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(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including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drifting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) operational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of MODE-S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aircraft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in regional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model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operational</a:t>
            </a: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Monitoring of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Vaisala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RS 41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descenting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data</a:t>
            </a:r>
            <a:endParaRPr lang="de-DE" altLang="en-US" sz="18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Pre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-operational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of GNSS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(ZTD) in global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model</a:t>
            </a:r>
            <a:endParaRPr lang="de-DE" altLang="en-US" sz="18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Experiments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using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STD GNSS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data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in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local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model</a:t>
            </a:r>
            <a:endParaRPr lang="de-DE" altLang="en-US" sz="1800" b="1" i="1" dirty="0" smtClean="0">
              <a:solidFill>
                <a:schemeClr val="accent2"/>
              </a:solidFill>
            </a:endParaRPr>
          </a:p>
          <a:p>
            <a:pPr lvl="2" algn="just" eaLnBrk="1" hangingPunct="1">
              <a:spcBef>
                <a:spcPts val="600"/>
              </a:spcBef>
              <a:buFont typeface="Wingdings" pitchFamily="2" charset="2"/>
              <a:buChar char="§"/>
            </a:pPr>
            <a:r>
              <a:rPr lang="de-DE" altLang="en-US" sz="1800" b="1" i="1" dirty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Use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OSTIA SST and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sea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ice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</a:t>
            </a:r>
            <a:r>
              <a:rPr lang="de-DE" altLang="en-US" sz="1800" b="1" i="1" dirty="0" err="1" smtClean="0">
                <a:solidFill>
                  <a:schemeClr val="accent2"/>
                </a:solidFill>
              </a:rPr>
              <a:t>analysis</a:t>
            </a:r>
            <a:r>
              <a:rPr lang="de-DE" altLang="en-US" sz="1800" b="1" i="1" dirty="0" smtClean="0">
                <a:solidFill>
                  <a:schemeClr val="accent2"/>
                </a:solidFill>
              </a:rPr>
              <a:t> operational</a:t>
            </a:r>
            <a:endParaRPr lang="de-DE" altLang="en-US" sz="1800" b="1" i="1" dirty="0">
              <a:solidFill>
                <a:schemeClr val="hlink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8535" y="6550223"/>
            <a:ext cx="8231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>
                <a:solidFill>
                  <a:srgbClr val="000000"/>
                </a:solidFill>
              </a:rPr>
              <a:t>2nd GODEX </a:t>
            </a:r>
            <a:r>
              <a:rPr lang="de-DE" sz="1400" dirty="0" err="1">
                <a:solidFill>
                  <a:srgbClr val="000000"/>
                </a:solidFill>
              </a:rPr>
              <a:t>meeting</a:t>
            </a:r>
            <a:r>
              <a:rPr lang="de-DE" sz="1400" dirty="0">
                <a:solidFill>
                  <a:srgbClr val="000000"/>
                </a:solidFill>
              </a:rPr>
              <a:t>	  		Alexander Cress		New Delhi 2018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0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288" y="548680"/>
            <a:ext cx="4464744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400" b="1" dirty="0" smtClean="0">
              <a:solidFill>
                <a:srgbClr val="2D4B9B"/>
              </a:solidFill>
            </a:endParaRPr>
          </a:p>
          <a:p>
            <a:pPr algn="ctr" eaLnBrk="1" hangingPunct="1">
              <a:spcBef>
                <a:spcPct val="0"/>
              </a:spcBef>
            </a:pPr>
            <a:r>
              <a:rPr lang="de-DE" altLang="de-DE" sz="2400" b="1" dirty="0" err="1" smtClean="0">
                <a:solidFill>
                  <a:srgbClr val="2D4B9B"/>
                </a:solidFill>
              </a:rPr>
              <a:t>Less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thinning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and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tuning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of</a:t>
            </a:r>
          </a:p>
          <a:p>
            <a:pPr algn="ctr" eaLnBrk="1" hangingPunct="1">
              <a:spcBef>
                <a:spcPct val="0"/>
              </a:spcBef>
            </a:pPr>
            <a:r>
              <a:rPr lang="de-DE" altLang="de-DE" sz="24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obserrors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(T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channels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95288" y="1412776"/>
            <a:ext cx="3744663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 smtClean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l"/>
              <a:defRPr lang="de-DE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2D4B9B"/>
              </a:buClr>
              <a:buFont typeface="+mj-lt"/>
              <a:buAutoNum type="arabicParenR"/>
              <a:defRPr/>
            </a:pPr>
            <a:r>
              <a:rPr lang="en-US" altLang="de-DE" sz="1600" kern="0" dirty="0">
                <a:solidFill>
                  <a:srgbClr val="000000"/>
                </a:solidFill>
              </a:rPr>
              <a:t>Thinning for T channels (IASI, AMSU-A and ATMS): </a:t>
            </a:r>
            <a:r>
              <a:rPr lang="en-US" altLang="de-DE" sz="1600" b="1" kern="0" dirty="0">
                <a:solidFill>
                  <a:srgbClr val="000000"/>
                </a:solidFill>
              </a:rPr>
              <a:t>240km</a:t>
            </a:r>
            <a:r>
              <a:rPr lang="en-US" altLang="de-DE" sz="1600" kern="0" dirty="0">
                <a:solidFill>
                  <a:srgbClr val="000000"/>
                </a:solidFill>
              </a:rPr>
              <a:t> to </a:t>
            </a:r>
            <a:r>
              <a:rPr lang="en-US" altLang="de-DE" sz="1600" b="1" kern="0" dirty="0">
                <a:solidFill>
                  <a:srgbClr val="000000"/>
                </a:solidFill>
              </a:rPr>
              <a:t>160km</a:t>
            </a:r>
            <a:endParaRPr lang="en-US" altLang="de-DE" sz="1600" kern="0" dirty="0">
              <a:solidFill>
                <a:srgbClr val="000000"/>
              </a:solidFill>
            </a:endParaRPr>
          </a:p>
          <a:p>
            <a:pPr marL="1260000" lvl="1" indent="-342900" eaLnBrk="1" hangingPunct="1">
              <a:spcBef>
                <a:spcPts val="600"/>
              </a:spcBef>
              <a:buClr>
                <a:srgbClr val="2D4B9B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kern="0" dirty="0">
                <a:solidFill>
                  <a:srgbClr val="000000"/>
                </a:solidFill>
              </a:rPr>
              <a:t>less information is lost</a:t>
            </a:r>
          </a:p>
          <a:p>
            <a:pPr marL="1260000" lvl="1" indent="-342900" eaLnBrk="1" hangingPunct="1">
              <a:spcBef>
                <a:spcPts val="600"/>
              </a:spcBef>
              <a:buClr>
                <a:srgbClr val="2D4B9B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kern="0" dirty="0">
                <a:solidFill>
                  <a:srgbClr val="000000"/>
                </a:solidFill>
              </a:rPr>
              <a:t>smoother analysis increments</a:t>
            </a:r>
          </a:p>
          <a:p>
            <a:pPr marL="1260000" lvl="1" indent="-342900" eaLnBrk="1" hangingPunct="1">
              <a:spcBef>
                <a:spcPts val="600"/>
              </a:spcBef>
              <a:buClr>
                <a:srgbClr val="2D4B9B"/>
              </a:buClr>
              <a:buFont typeface="Arial" panose="020B0604020202020204" pitchFamily="34" charset="0"/>
              <a:buChar char="•"/>
              <a:defRPr/>
            </a:pPr>
            <a:r>
              <a:rPr lang="en-US" altLang="de-DE" sz="1600" kern="0" dirty="0">
                <a:solidFill>
                  <a:srgbClr val="000000"/>
                </a:solidFill>
              </a:rPr>
              <a:t>Larger impact of T channels</a:t>
            </a:r>
            <a:endParaRPr lang="en-US" altLang="de-DE" sz="1600" b="1" kern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2D4B9B"/>
              </a:buClr>
              <a:buFont typeface="+mj-lt"/>
              <a:buAutoNum type="arabicParenR"/>
              <a:defRPr/>
            </a:pPr>
            <a:r>
              <a:rPr lang="en-US" altLang="de-DE" sz="1600" kern="0" dirty="0">
                <a:solidFill>
                  <a:srgbClr val="000000"/>
                </a:solidFill>
              </a:rPr>
              <a:t>Impact is positive only in combination with tuning of </a:t>
            </a:r>
            <a:r>
              <a:rPr lang="en-US" altLang="de-DE" sz="1600" kern="0" dirty="0" err="1">
                <a:solidFill>
                  <a:srgbClr val="000000"/>
                </a:solidFill>
              </a:rPr>
              <a:t>obserrors</a:t>
            </a:r>
            <a:r>
              <a:rPr lang="en-US" altLang="de-DE" sz="1600" kern="0" dirty="0">
                <a:solidFill>
                  <a:srgbClr val="000000"/>
                </a:solidFill>
              </a:rPr>
              <a:t> (</a:t>
            </a:r>
            <a:r>
              <a:rPr lang="en-US" altLang="de-DE" sz="1600" kern="0" dirty="0" err="1">
                <a:solidFill>
                  <a:srgbClr val="000000"/>
                </a:solidFill>
              </a:rPr>
              <a:t>Desroziers</a:t>
            </a:r>
            <a:r>
              <a:rPr lang="en-US" altLang="de-DE" sz="1600" kern="0" dirty="0">
                <a:solidFill>
                  <a:srgbClr val="000000"/>
                </a:solidFill>
              </a:rPr>
              <a:t> method)</a:t>
            </a:r>
          </a:p>
          <a:p>
            <a:pPr marL="0" indent="0" eaLnBrk="1" hangingPunct="1">
              <a:lnSpc>
                <a:spcPct val="150000"/>
              </a:lnSpc>
              <a:buClr>
                <a:srgbClr val="2D4B9B"/>
              </a:buClr>
              <a:buFont typeface="Wingdings" pitchFamily="2" charset="2"/>
              <a:buNone/>
              <a:defRPr/>
            </a:pPr>
            <a:r>
              <a:rPr lang="en-US" altLang="de-DE" sz="1600" kern="0" dirty="0">
                <a:solidFill>
                  <a:srgbClr val="000000"/>
                </a:solidFill>
              </a:rPr>
              <a:t>With 1) and 2) the weight of the T channels in the analyses is approx. unchanged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4595837" cy="5495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7434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7961" y="549002"/>
            <a:ext cx="4760104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de-DE" sz="2400" b="1" dirty="0" smtClean="0">
              <a:solidFill>
                <a:srgbClr val="2D4B9B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400" b="1" dirty="0" smtClean="0">
                <a:solidFill>
                  <a:srgbClr val="2D4B9B"/>
                </a:solidFill>
              </a:rPr>
              <a:t>MHS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assimilation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above</a:t>
            </a:r>
            <a:r>
              <a:rPr lang="de-DE" altLang="de-DE" sz="2400" b="1" dirty="0" smtClean="0">
                <a:solidFill>
                  <a:srgbClr val="2D4B9B"/>
                </a:solidFill>
              </a:rPr>
              <a:t> </a:t>
            </a:r>
            <a:r>
              <a:rPr lang="de-DE" altLang="de-DE" sz="2400" b="1" dirty="0" err="1" smtClean="0">
                <a:solidFill>
                  <a:srgbClr val="2D4B9B"/>
                </a:solidFill>
              </a:rPr>
              <a:t>land</a:t>
            </a:r>
            <a:endParaRPr lang="de-DE" altLang="de-DE" sz="2400" b="1" dirty="0" smtClean="0">
              <a:solidFill>
                <a:srgbClr val="2D4B9B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23528" y="1484784"/>
            <a:ext cx="3960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D4B9B"/>
              </a:buClr>
              <a:buSzPct val="120000"/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3 </a:t>
            </a:r>
            <a:r>
              <a:rPr lang="de-DE" dirty="0" err="1" smtClean="0">
                <a:solidFill>
                  <a:srgbClr val="000000"/>
                </a:solidFill>
              </a:rPr>
              <a:t>atmospheric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channels</a:t>
            </a:r>
            <a:r>
              <a:rPr lang="de-DE" dirty="0" smtClean="0">
                <a:solidFill>
                  <a:srgbClr val="000000"/>
                </a:solidFill>
              </a:rPr>
              <a:t> (3,4,5),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high </a:t>
            </a:r>
            <a:r>
              <a:rPr lang="de-DE" dirty="0" err="1" smtClean="0">
                <a:solidFill>
                  <a:srgbClr val="000000"/>
                </a:solidFill>
              </a:rPr>
              <a:t>peaking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channels</a:t>
            </a:r>
            <a:r>
              <a:rPr lang="de-DE" dirty="0" smtClean="0">
                <a:solidFill>
                  <a:srgbClr val="000000"/>
                </a:solidFill>
              </a:rPr>
              <a:t> (3,4) </a:t>
            </a:r>
            <a:r>
              <a:rPr lang="de-DE" dirty="0" err="1" smtClean="0">
                <a:solidFill>
                  <a:srgbClr val="000000"/>
                </a:solidFill>
              </a:rPr>
              <a:t>are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used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above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land</a:t>
            </a:r>
            <a:endParaRPr lang="de-DE" dirty="0" smtClean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8" y="2876058"/>
            <a:ext cx="3583027" cy="3145230"/>
          </a:xfrm>
          <a:prstGeom prst="rect">
            <a:avLst/>
          </a:prstGeom>
        </p:spPr>
      </p:pic>
      <p:sp>
        <p:nvSpPr>
          <p:cNvPr id="4" name="Pfeil nach unten 3"/>
          <p:cNvSpPr/>
          <p:nvPr/>
        </p:nvSpPr>
        <p:spPr>
          <a:xfrm>
            <a:off x="2771800" y="3573016"/>
            <a:ext cx="216024" cy="443609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2915816" y="4005064"/>
            <a:ext cx="216024" cy="443609"/>
          </a:xfrm>
          <a:prstGeom prst="downArrow">
            <a:avLst/>
          </a:prstGeom>
          <a:solidFill>
            <a:srgbClr val="C00000"/>
          </a:solidFill>
          <a:ln>
            <a:noFill/>
          </a:ln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11" y="986431"/>
            <a:ext cx="4481869" cy="55389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3" y="6518200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798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443038" y="5373216"/>
            <a:ext cx="82089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err="1" smtClean="0"/>
              <a:t>Preparation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assimilating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microwave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imagers</a:t>
            </a:r>
            <a:r>
              <a:rPr lang="de-DE" sz="1400" b="1" dirty="0" smtClean="0"/>
              <a:t> (19 GHz, 24 GHz, 37 GHz, 89 GHz)</a:t>
            </a:r>
          </a:p>
          <a:p>
            <a:r>
              <a:rPr lang="de-DE" sz="1400" b="1" dirty="0" smtClean="0"/>
              <a:t>in </a:t>
            </a:r>
            <a:r>
              <a:rPr lang="de-DE" sz="1400" b="1" dirty="0" err="1" smtClean="0"/>
              <a:t>clear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sky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situations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over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sea</a:t>
            </a:r>
            <a:r>
              <a:rPr lang="de-DE" sz="1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bias</a:t>
            </a:r>
            <a:r>
              <a:rPr lang="de-DE" sz="1400" dirty="0" smtClean="0"/>
              <a:t> </a:t>
            </a:r>
            <a:r>
              <a:rPr lang="de-DE" sz="1400" dirty="0" err="1" smtClean="0"/>
              <a:t>correction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sea</a:t>
            </a:r>
            <a:r>
              <a:rPr lang="de-DE" sz="1400" dirty="0" smtClean="0"/>
              <a:t> </a:t>
            </a:r>
            <a:r>
              <a:rPr lang="de-DE" sz="1400" dirty="0" err="1" smtClean="0"/>
              <a:t>ice</a:t>
            </a:r>
            <a:r>
              <a:rPr lang="de-DE" sz="1400" dirty="0" smtClean="0"/>
              <a:t> </a:t>
            </a:r>
            <a:r>
              <a:rPr lang="de-DE" sz="1400" dirty="0" err="1" smtClean="0"/>
              <a:t>detection</a:t>
            </a:r>
            <a:r>
              <a:rPr lang="de-DE" sz="1400" dirty="0" smtClean="0"/>
              <a:t> (strong </a:t>
            </a:r>
            <a:r>
              <a:rPr lang="de-DE" sz="1400" dirty="0" err="1" smtClean="0"/>
              <a:t>dependence</a:t>
            </a:r>
            <a:r>
              <a:rPr lang="de-DE" sz="1400" dirty="0" smtClean="0"/>
              <a:t> on </a:t>
            </a:r>
            <a:r>
              <a:rPr lang="de-DE" sz="1400" dirty="0" err="1" smtClean="0"/>
              <a:t>surface</a:t>
            </a:r>
            <a:r>
              <a:rPr lang="de-DE" sz="1400" dirty="0" smtClean="0"/>
              <a:t> </a:t>
            </a:r>
            <a:r>
              <a:rPr lang="de-DE" sz="1400" dirty="0" err="1" smtClean="0"/>
              <a:t>emissivity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 smtClean="0"/>
              <a:t>exclusion</a:t>
            </a:r>
            <a:r>
              <a:rPr lang="de-DE" sz="1400" dirty="0" smtClean="0"/>
              <a:t> of </a:t>
            </a:r>
            <a:r>
              <a:rPr lang="de-DE" sz="1400" dirty="0" err="1" smtClean="0"/>
              <a:t>scattering</a:t>
            </a:r>
            <a:r>
              <a:rPr lang="de-DE" sz="1400" dirty="0" smtClean="0"/>
              <a:t> </a:t>
            </a:r>
            <a:r>
              <a:rPr lang="de-DE" sz="1400" dirty="0" err="1" smtClean="0"/>
              <a:t>situations</a:t>
            </a:r>
            <a:r>
              <a:rPr lang="de-DE" sz="1400" dirty="0" smtClean="0"/>
              <a:t> (</a:t>
            </a:r>
            <a:r>
              <a:rPr lang="de-DE" sz="1400" dirty="0" err="1" smtClean="0"/>
              <a:t>cloud</a:t>
            </a:r>
            <a:r>
              <a:rPr lang="de-DE" sz="1400" dirty="0" smtClean="0"/>
              <a:t> </a:t>
            </a:r>
            <a:r>
              <a:rPr lang="de-DE" sz="1400" dirty="0" err="1" smtClean="0"/>
              <a:t>detection</a:t>
            </a:r>
            <a:r>
              <a:rPr lang="de-DE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First  </a:t>
            </a:r>
            <a:r>
              <a:rPr lang="de-DE" sz="1400" dirty="0" err="1" smtClean="0"/>
              <a:t>assimilation</a:t>
            </a:r>
            <a:r>
              <a:rPr lang="de-DE" sz="1400" dirty="0" smtClean="0"/>
              <a:t> </a:t>
            </a:r>
            <a:r>
              <a:rPr lang="de-DE" sz="1400" dirty="0" err="1" smtClean="0"/>
              <a:t>experiments</a:t>
            </a:r>
            <a:r>
              <a:rPr lang="de-DE" sz="1400" dirty="0" smtClean="0"/>
              <a:t> </a:t>
            </a:r>
            <a:r>
              <a:rPr lang="de-DE" sz="1400" dirty="0" err="1" smtClean="0"/>
              <a:t>started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grpSp>
        <p:nvGrpSpPr>
          <p:cNvPr id="18435" name="Gruppieren 18434"/>
          <p:cNvGrpSpPr/>
          <p:nvPr/>
        </p:nvGrpSpPr>
        <p:grpSpPr>
          <a:xfrm>
            <a:off x="386244" y="1196752"/>
            <a:ext cx="8146196" cy="3824054"/>
            <a:chOff x="530260" y="1249812"/>
            <a:chExt cx="8146196" cy="3824054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3576085" y="1249812"/>
              <a:ext cx="2427141" cy="3824054"/>
              <a:chOff x="2786754" y="1249812"/>
              <a:chExt cx="2160000" cy="3403164"/>
            </a:xfrm>
          </p:grpSpPr>
          <p:grpSp>
            <p:nvGrpSpPr>
              <p:cNvPr id="19" name="Gruppieren 18"/>
              <p:cNvGrpSpPr/>
              <p:nvPr/>
            </p:nvGrpSpPr>
            <p:grpSpPr>
              <a:xfrm>
                <a:off x="2786754" y="1711477"/>
                <a:ext cx="2160000" cy="2941499"/>
                <a:chOff x="2771800" y="1711477"/>
                <a:chExt cx="2160000" cy="2941499"/>
              </a:xfrm>
            </p:grpSpPr>
            <p:pic>
              <p:nvPicPr>
                <p:cNvPr id="7" name="Grafik 6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800" y="1711477"/>
                  <a:ext cx="2160000" cy="1440000"/>
                </a:xfrm>
                <a:prstGeom prst="rect">
                  <a:avLst/>
                </a:prstGeom>
              </p:spPr>
            </p:pic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71800" y="3212976"/>
                  <a:ext cx="2160000" cy="1440000"/>
                </a:xfrm>
                <a:prstGeom prst="rect">
                  <a:avLst/>
                </a:prstGeom>
              </p:spPr>
            </p:pic>
          </p:grpSp>
          <p:sp>
            <p:nvSpPr>
              <p:cNvPr id="13" name="Textfeld 12"/>
              <p:cNvSpPr txBox="1"/>
              <p:nvPr/>
            </p:nvSpPr>
            <p:spPr>
              <a:xfrm>
                <a:off x="2786754" y="1249812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GMI on GMP</a:t>
                </a:r>
              </a:p>
              <a:p>
                <a:r>
                  <a:rPr lang="de-DE" sz="1200" b="1" dirty="0" smtClean="0"/>
                  <a:t>36.5 GHz V</a:t>
                </a:r>
                <a:endParaRPr lang="de-DE" sz="1200" b="1" dirty="0"/>
              </a:p>
            </p:txBody>
          </p:sp>
        </p:grpSp>
        <p:grpSp>
          <p:nvGrpSpPr>
            <p:cNvPr id="27" name="Gruppieren 26"/>
            <p:cNvGrpSpPr/>
            <p:nvPr/>
          </p:nvGrpSpPr>
          <p:grpSpPr>
            <a:xfrm>
              <a:off x="899592" y="1249812"/>
              <a:ext cx="2430404" cy="3824054"/>
              <a:chOff x="395536" y="1249812"/>
              <a:chExt cx="2162904" cy="3403164"/>
            </a:xfrm>
          </p:grpSpPr>
          <p:grpSp>
            <p:nvGrpSpPr>
              <p:cNvPr id="25" name="Gruppieren 24"/>
              <p:cNvGrpSpPr/>
              <p:nvPr/>
            </p:nvGrpSpPr>
            <p:grpSpPr>
              <a:xfrm>
                <a:off x="395536" y="1711477"/>
                <a:ext cx="2162904" cy="2941499"/>
                <a:chOff x="395536" y="1711477"/>
                <a:chExt cx="2162904" cy="2941499"/>
              </a:xfrm>
            </p:grpSpPr>
            <p:pic>
              <p:nvPicPr>
                <p:cNvPr id="3" name="Grafik 2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536" y="1711477"/>
                  <a:ext cx="2160000" cy="1440000"/>
                </a:xfrm>
                <a:prstGeom prst="rect">
                  <a:avLst/>
                </a:prstGeom>
              </p:spPr>
            </p:pic>
            <p:pic>
              <p:nvPicPr>
                <p:cNvPr id="5" name="Grafik 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8440" y="3212976"/>
                  <a:ext cx="2160000" cy="1440000"/>
                </a:xfrm>
                <a:prstGeom prst="rect">
                  <a:avLst/>
                </a:prstGeom>
              </p:spPr>
            </p:pic>
          </p:grpSp>
          <p:sp>
            <p:nvSpPr>
              <p:cNvPr id="20" name="Textfeld 19"/>
              <p:cNvSpPr txBox="1"/>
              <p:nvPr/>
            </p:nvSpPr>
            <p:spPr>
              <a:xfrm>
                <a:off x="395536" y="1249812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AMSR2 on GCOM</a:t>
                </a:r>
              </a:p>
              <a:p>
                <a:r>
                  <a:rPr lang="de-DE" sz="1200" b="1" dirty="0" smtClean="0"/>
                  <a:t>36.5 GHz V</a:t>
                </a:r>
                <a:endParaRPr lang="de-DE" sz="1200" b="1" dirty="0"/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6249315" y="1249812"/>
              <a:ext cx="2427141" cy="3824054"/>
              <a:chOff x="5156448" y="1249812"/>
              <a:chExt cx="2160000" cy="3403164"/>
            </a:xfrm>
          </p:grpSpPr>
          <p:grpSp>
            <p:nvGrpSpPr>
              <p:cNvPr id="26" name="Gruppieren 25"/>
              <p:cNvGrpSpPr/>
              <p:nvPr/>
            </p:nvGrpSpPr>
            <p:grpSpPr>
              <a:xfrm>
                <a:off x="5156448" y="1711477"/>
                <a:ext cx="2160000" cy="2941499"/>
                <a:chOff x="5156448" y="1711477"/>
                <a:chExt cx="2160000" cy="2941499"/>
              </a:xfrm>
            </p:grpSpPr>
            <p:pic>
              <p:nvPicPr>
                <p:cNvPr id="9" name="Grafik 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6448" y="1711477"/>
                  <a:ext cx="2160000" cy="1440000"/>
                </a:xfrm>
                <a:prstGeom prst="rect">
                  <a:avLst/>
                </a:prstGeom>
              </p:spPr>
            </p:pic>
            <p:pic>
              <p:nvPicPr>
                <p:cNvPr id="10" name="Grafik 9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6448" y="3212976"/>
                  <a:ext cx="2160000" cy="1440000"/>
                </a:xfrm>
                <a:prstGeom prst="rect">
                  <a:avLst/>
                </a:prstGeom>
              </p:spPr>
            </p:pic>
          </p:grpSp>
          <p:sp>
            <p:nvSpPr>
              <p:cNvPr id="24" name="Textfeld 23"/>
              <p:cNvSpPr txBox="1"/>
              <p:nvPr/>
            </p:nvSpPr>
            <p:spPr>
              <a:xfrm>
                <a:off x="5156448" y="1249812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b="1" dirty="0" smtClean="0"/>
                  <a:t>SSMI/S on DMSP-F17</a:t>
                </a:r>
              </a:p>
              <a:p>
                <a:r>
                  <a:rPr lang="de-DE" sz="1200" b="1" dirty="0" smtClean="0"/>
                  <a:t>37.0 GHz V</a:t>
                </a:r>
                <a:endParaRPr lang="de-DE" sz="1200" b="1" dirty="0"/>
              </a:p>
            </p:txBody>
          </p:sp>
        </p:grpSp>
        <p:sp>
          <p:nvSpPr>
            <p:cNvPr id="18432" name="Textfeld 18431"/>
            <p:cNvSpPr txBox="1"/>
            <p:nvPr/>
          </p:nvSpPr>
          <p:spPr>
            <a:xfrm>
              <a:off x="530260" y="1844824"/>
              <a:ext cx="369332" cy="13524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200" b="1" dirty="0" err="1" smtClean="0"/>
                <a:t>mean</a:t>
              </a:r>
              <a:r>
                <a:rPr lang="de-DE" sz="1200" b="1" dirty="0"/>
                <a:t> </a:t>
              </a:r>
              <a:r>
                <a:rPr lang="de-DE" sz="1200" b="1" dirty="0" smtClean="0"/>
                <a:t>(</a:t>
              </a:r>
              <a:r>
                <a:rPr lang="de-DE" sz="1200" b="1" dirty="0" err="1" smtClean="0"/>
                <a:t>obs</a:t>
              </a:r>
              <a:r>
                <a:rPr lang="de-DE" sz="1200" b="1" dirty="0" smtClean="0"/>
                <a:t> – </a:t>
              </a:r>
              <a:r>
                <a:rPr lang="de-DE" sz="1200" b="1" dirty="0" err="1" smtClean="0"/>
                <a:t>fg</a:t>
              </a:r>
              <a:r>
                <a:rPr lang="de-DE" sz="1200" b="1" dirty="0" smtClean="0"/>
                <a:t>)</a:t>
              </a:r>
              <a:endParaRPr lang="de-DE" sz="1200" b="1" dirty="0"/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30260" y="3573016"/>
              <a:ext cx="369332" cy="135249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1200" b="1" dirty="0" err="1" smtClean="0"/>
                <a:t>stddev</a:t>
              </a:r>
              <a:r>
                <a:rPr lang="de-DE" sz="1200" b="1" dirty="0"/>
                <a:t> </a:t>
              </a:r>
              <a:r>
                <a:rPr lang="de-DE" sz="1200" b="1" dirty="0" smtClean="0"/>
                <a:t>(</a:t>
              </a:r>
              <a:r>
                <a:rPr lang="de-DE" sz="1200" b="1" dirty="0" err="1" smtClean="0"/>
                <a:t>obs</a:t>
              </a:r>
              <a:r>
                <a:rPr lang="de-DE" sz="1200" b="1" dirty="0" smtClean="0"/>
                <a:t> – </a:t>
              </a:r>
              <a:r>
                <a:rPr lang="de-DE" sz="1200" b="1" dirty="0" err="1" smtClean="0"/>
                <a:t>fg</a:t>
              </a:r>
              <a:r>
                <a:rPr lang="de-DE" sz="1200" b="1" dirty="0" smtClean="0"/>
                <a:t>)</a:t>
              </a:r>
              <a:endParaRPr lang="de-DE" sz="1200" b="1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357116" y="245839"/>
            <a:ext cx="5331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Assimilation of </a:t>
            </a:r>
            <a:r>
              <a:rPr lang="de-DE" sz="2400" b="1" dirty="0" err="1" smtClean="0">
                <a:solidFill>
                  <a:schemeClr val="tx2"/>
                </a:solidFill>
              </a:rPr>
              <a:t>microwave</a:t>
            </a:r>
            <a:r>
              <a:rPr lang="de-DE" sz="2400" b="1" dirty="0" smtClean="0">
                <a:solidFill>
                  <a:schemeClr val="tx2"/>
                </a:solidFill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</a:rPr>
              <a:t>imagers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1" y="6547079"/>
            <a:ext cx="7864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542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|40.6"/>
</p:tagLst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_Vorlage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6278B4"/>
      </a:accent2>
      <a:accent3>
        <a:srgbClr val="FFFFFF"/>
      </a:accent3>
      <a:accent4>
        <a:srgbClr val="000000"/>
      </a:accent4>
      <a:accent5>
        <a:srgbClr val="ADB1CB"/>
      </a:accent5>
      <a:accent6>
        <a:srgbClr val="586CA3"/>
      </a:accent6>
      <a:hlink>
        <a:srgbClr val="96A5CD"/>
      </a:hlink>
      <a:folHlink>
        <a:srgbClr val="CBD3E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Bildschirmpräsentation (4:3)</PresentationFormat>
  <Paragraphs>346</Paragraphs>
  <Slides>21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8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Standarddesign</vt:lpstr>
      <vt:lpstr>4_Benutzerdefiniertes Design</vt:lpstr>
      <vt:lpstr>2_Benutzerdefiniertes Design</vt:lpstr>
      <vt:lpstr>Benutzerdefiniertes Design</vt:lpstr>
      <vt:lpstr>PP_Vorlage</vt:lpstr>
      <vt:lpstr>1_Benutzerdefiniertes Design</vt:lpstr>
      <vt:lpstr>2_Standarddesign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NWP SAF – DWD cooperation Observation operator MFASIS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Cress Alexander</dc:creator>
  <cp:lastModifiedBy>Cress Alexander</cp:lastModifiedBy>
  <cp:revision>60</cp:revision>
  <cp:lastPrinted>2018-11-22T08:09:26Z</cp:lastPrinted>
  <dcterms:created xsi:type="dcterms:W3CDTF">2017-05-03T11:48:16Z</dcterms:created>
  <dcterms:modified xsi:type="dcterms:W3CDTF">2018-11-22T08:15:48Z</dcterms:modified>
</cp:coreProperties>
</file>